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5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61" r:id="rId4"/>
    <p:sldMasterId id="2147483698" r:id="rId5"/>
    <p:sldMasterId id="2147483737" r:id="rId6"/>
    <p:sldMasterId id="2147483765" r:id="rId7"/>
    <p:sldMasterId id="2147483777" r:id="rId8"/>
  </p:sldMasterIdLst>
  <p:notesMasterIdLst>
    <p:notesMasterId r:id="rId85"/>
  </p:notesMasterIdLst>
  <p:sldIdLst>
    <p:sldId id="473" r:id="rId9"/>
    <p:sldId id="471" r:id="rId10"/>
    <p:sldId id="472" r:id="rId11"/>
    <p:sldId id="409" r:id="rId12"/>
    <p:sldId id="343" r:id="rId13"/>
    <p:sldId id="423" r:id="rId14"/>
    <p:sldId id="424" r:id="rId15"/>
    <p:sldId id="354" r:id="rId16"/>
    <p:sldId id="474" r:id="rId17"/>
    <p:sldId id="426" r:id="rId18"/>
    <p:sldId id="374" r:id="rId19"/>
    <p:sldId id="375" r:id="rId20"/>
    <p:sldId id="427" r:id="rId21"/>
    <p:sldId id="428" r:id="rId22"/>
    <p:sldId id="429" r:id="rId23"/>
    <p:sldId id="413" r:id="rId24"/>
    <p:sldId id="376" r:id="rId25"/>
    <p:sldId id="422" r:id="rId26"/>
    <p:sldId id="435" r:id="rId27"/>
    <p:sldId id="420" r:id="rId28"/>
    <p:sldId id="421" r:id="rId29"/>
    <p:sldId id="436" r:id="rId30"/>
    <p:sldId id="377" r:id="rId31"/>
    <p:sldId id="358" r:id="rId32"/>
    <p:sldId id="403" r:id="rId33"/>
    <p:sldId id="438" r:id="rId34"/>
    <p:sldId id="431" r:id="rId35"/>
    <p:sldId id="432" r:id="rId36"/>
    <p:sldId id="456" r:id="rId37"/>
    <p:sldId id="381" r:id="rId38"/>
    <p:sldId id="458" r:id="rId39"/>
    <p:sldId id="459" r:id="rId40"/>
    <p:sldId id="460" r:id="rId41"/>
    <p:sldId id="461" r:id="rId42"/>
    <p:sldId id="462" r:id="rId43"/>
    <p:sldId id="463" r:id="rId44"/>
    <p:sldId id="464" r:id="rId45"/>
    <p:sldId id="465" r:id="rId46"/>
    <p:sldId id="466" r:id="rId47"/>
    <p:sldId id="467" r:id="rId48"/>
    <p:sldId id="468" r:id="rId49"/>
    <p:sldId id="469" r:id="rId50"/>
    <p:sldId id="470" r:id="rId51"/>
    <p:sldId id="439" r:id="rId52"/>
    <p:sldId id="444" r:id="rId53"/>
    <p:sldId id="445" r:id="rId54"/>
    <p:sldId id="446" r:id="rId55"/>
    <p:sldId id="447" r:id="rId56"/>
    <p:sldId id="448" r:id="rId57"/>
    <p:sldId id="449" r:id="rId58"/>
    <p:sldId id="450" r:id="rId59"/>
    <p:sldId id="451" r:id="rId60"/>
    <p:sldId id="452" r:id="rId61"/>
    <p:sldId id="453" r:id="rId62"/>
    <p:sldId id="454" r:id="rId63"/>
    <p:sldId id="455" r:id="rId64"/>
    <p:sldId id="457" r:id="rId65"/>
    <p:sldId id="441" r:id="rId66"/>
    <p:sldId id="363" r:id="rId67"/>
    <p:sldId id="387" r:id="rId68"/>
    <p:sldId id="407" r:id="rId69"/>
    <p:sldId id="406" r:id="rId70"/>
    <p:sldId id="408" r:id="rId71"/>
    <p:sldId id="475" r:id="rId72"/>
    <p:sldId id="442" r:id="rId73"/>
    <p:sldId id="370" r:id="rId74"/>
    <p:sldId id="372" r:id="rId75"/>
    <p:sldId id="356" r:id="rId76"/>
    <p:sldId id="405" r:id="rId77"/>
    <p:sldId id="419" r:id="rId78"/>
    <p:sldId id="364" r:id="rId79"/>
    <p:sldId id="434" r:id="rId80"/>
    <p:sldId id="380" r:id="rId81"/>
    <p:sldId id="383" r:id="rId82"/>
    <p:sldId id="386" r:id="rId83"/>
    <p:sldId id="400" r:id="rId84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377"/>
    <a:srgbClr val="416629"/>
    <a:srgbClr val="FFC000"/>
    <a:srgbClr val="3E6DC2"/>
    <a:srgbClr val="70AD47"/>
    <a:srgbClr val="D9D9D9"/>
    <a:srgbClr val="008272"/>
    <a:srgbClr val="F7EA1B"/>
    <a:srgbClr val="6D6E71"/>
    <a:srgbClr val="FF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7" autoAdjust="0"/>
    <p:restoredTop sz="78010" autoAdjust="0"/>
  </p:normalViewPr>
  <p:slideViewPr>
    <p:cSldViewPr snapToGrid="0">
      <p:cViewPr varScale="1">
        <p:scale>
          <a:sx n="62" d="100"/>
          <a:sy n="62" d="100"/>
        </p:scale>
        <p:origin x="744" y="21"/>
      </p:cViewPr>
      <p:guideLst/>
    </p:cSldViewPr>
  </p:slideViewPr>
  <p:outlineViewPr>
    <p:cViewPr>
      <p:scale>
        <a:sx n="33" d="100"/>
        <a:sy n="33" d="100"/>
      </p:scale>
      <p:origin x="0" y="-44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81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slide" Target="slides/slide68.xml"/><Relationship Id="rId84" Type="http://schemas.openxmlformats.org/officeDocument/2006/relationships/slide" Target="slides/slide76.xml"/><Relationship Id="rId89" Type="http://schemas.openxmlformats.org/officeDocument/2006/relationships/tableStyles" Target="tableStyles.xml"/><Relationship Id="rId7" Type="http://schemas.openxmlformats.org/officeDocument/2006/relationships/slideMaster" Target="slideMasters/slideMaster5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87" Type="http://schemas.openxmlformats.org/officeDocument/2006/relationships/viewProps" Target="viewProps.xml"/><Relationship Id="rId5" Type="http://schemas.openxmlformats.org/officeDocument/2006/relationships/slideMaster" Target="slideMasters/slideMaster3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6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Logistic</a:t>
            </a:r>
            <a:r>
              <a:rPr lang="en-US" baseline="0" dirty="0"/>
              <a:t> Regression on NYC Taxi Dataset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'rxLogit-100Node-Scale'!$B$11</c:f>
              <c:strCache>
                <c:ptCount val="1"/>
                <c:pt idx="0">
                  <c:v>Median Time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80000"/>
                  <a:satMod val="180000"/>
                </a:schemeClr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'rxLogit-100Node-Scale'!$A$12:$A$16</c:f>
              <c:numCache>
                <c:formatCode>0.00E+00</c:formatCode>
                <c:ptCount val="5"/>
                <c:pt idx="0">
                  <c:v>100000000</c:v>
                </c:pt>
                <c:pt idx="1">
                  <c:v>1010000000</c:v>
                </c:pt>
                <c:pt idx="2">
                  <c:v>3170000000</c:v>
                </c:pt>
                <c:pt idx="3">
                  <c:v>6340000000</c:v>
                </c:pt>
                <c:pt idx="4">
                  <c:v>12700000000</c:v>
                </c:pt>
              </c:numCache>
            </c:numRef>
          </c:xVal>
          <c:yVal>
            <c:numRef>
              <c:f>'rxLogit-100Node-Scale'!$B$12:$B$16</c:f>
              <c:numCache>
                <c:formatCode>General</c:formatCode>
                <c:ptCount val="5"/>
                <c:pt idx="0">
                  <c:v>142.38800000000001</c:v>
                </c:pt>
                <c:pt idx="1">
                  <c:v>438.64149999999995</c:v>
                </c:pt>
                <c:pt idx="2">
                  <c:v>745</c:v>
                </c:pt>
                <c:pt idx="3">
                  <c:v>1102.5990000000002</c:v>
                </c:pt>
                <c:pt idx="4">
                  <c:v>1778.8320000000001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B77-4129-B283-8F0FCF1B20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8861872"/>
        <c:axId val="488863184"/>
      </c:scatterChart>
      <c:valAx>
        <c:axId val="488861872"/>
        <c:scaling>
          <c:orientation val="minMax"/>
          <c:max val="1300000000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Billions of rows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863184"/>
        <c:crosses val="autoZero"/>
        <c:crossBetween val="midCat"/>
        <c:majorUnit val="1000000000"/>
        <c:dispUnits>
          <c:builtInUnit val="billions"/>
        </c:dispUnits>
      </c:valAx>
      <c:valAx>
        <c:axId val="488863184"/>
        <c:scaling>
          <c:orientation val="minMax"/>
          <c:max val="1800"/>
        </c:scaling>
        <c:delete val="1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Elapsed Time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88861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CC5552-1C6E-4032-AB9B-E8221A336711}" type="doc">
      <dgm:prSet loTypeId="urn:microsoft.com/office/officeart/2005/8/layout/process1" loCatId="process" qsTypeId="urn:microsoft.com/office/officeart/2005/8/quickstyle/simple5" qsCatId="simple" csTypeId="urn:microsoft.com/office/officeart/2005/8/colors/colorful2" csCatId="colorful" phldr="1"/>
      <dgm:spPr/>
    </dgm:pt>
    <dgm:pt modelId="{9A999EF9-A373-4D92-A8B0-F32ACC56FB2B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Ingest into Spark DF</a:t>
          </a:r>
        </a:p>
      </dgm:t>
    </dgm:pt>
    <dgm:pt modelId="{3CB9A8D8-396A-4D52-8E42-2901E4C58245}" type="parTrans" cxnId="{1275180F-0732-4F38-80DC-D9E799BA0332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EE001E8D-2B34-484A-B5F6-6CF415C457CF}" type="sibTrans" cxnId="{1275180F-0732-4F38-80DC-D9E799BA0332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C27C51D6-4FB8-4A1B-B85E-8FC443C18CB9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Wrangling and cleanup (Spark SQL, </a:t>
          </a:r>
          <a:r>
            <a:rPr lang="en-US" sz="1600" dirty="0" err="1">
              <a:latin typeface="+mn-lt"/>
            </a:rPr>
            <a:t>dplyr</a:t>
          </a:r>
          <a:r>
            <a:rPr lang="en-US" sz="1600" dirty="0">
              <a:latin typeface="+mn-lt"/>
            </a:rPr>
            <a:t>)</a:t>
          </a:r>
        </a:p>
      </dgm:t>
    </dgm:pt>
    <dgm:pt modelId="{88CA82F9-4EC5-4D27-B97D-BE2B02264368}" type="parTrans" cxnId="{12E6CA91-51C7-4AC4-90F4-7EAB235F99DD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C30934CD-E5AD-44D6-9BB1-16FF5B8B401C}" type="sibTrans" cxnId="{12E6CA91-51C7-4AC4-90F4-7EAB235F99DD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7EF4037C-011F-4F2D-8FF3-3F9E84368B47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Creation of ML models in Spark</a:t>
          </a:r>
        </a:p>
        <a:p>
          <a:r>
            <a:rPr lang="en-US" sz="1600" dirty="0">
              <a:latin typeface="+mn-lt"/>
            </a:rPr>
            <a:t>+ </a:t>
          </a:r>
        </a:p>
        <a:p>
          <a:r>
            <a:rPr lang="en-US" sz="1600" dirty="0">
              <a:latin typeface="+mn-lt"/>
            </a:rPr>
            <a:t>Model evaluation</a:t>
          </a:r>
        </a:p>
      </dgm:t>
    </dgm:pt>
    <dgm:pt modelId="{B387F06C-388B-47FB-B4C8-3EB2B9F343FE}" type="parTrans" cxnId="{371764BA-F608-45F5-A620-28CC566344B5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A424C5BE-172E-4F34-A673-9427AC7B5A0F}" type="sibTrans" cxnId="{371764BA-F608-45F5-A620-28CC566344B5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CD9F8C3A-5CB3-4652-BED2-1899273A1CCD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Exploration and visualization </a:t>
          </a:r>
        </a:p>
        <a:p>
          <a:r>
            <a:rPr lang="en-US" sz="1600" dirty="0">
              <a:latin typeface="+mn-lt"/>
            </a:rPr>
            <a:t>(for visualization, sampled data may need to be converted to R </a:t>
          </a:r>
          <a:r>
            <a:rPr lang="en-US" sz="1600" dirty="0" err="1">
              <a:latin typeface="+mn-lt"/>
            </a:rPr>
            <a:t>dataframe</a:t>
          </a:r>
          <a:r>
            <a:rPr lang="en-US" sz="1600" dirty="0">
              <a:latin typeface="+mn-lt"/>
            </a:rPr>
            <a:t>)</a:t>
          </a:r>
        </a:p>
      </dgm:t>
    </dgm:pt>
    <dgm:pt modelId="{5F7AEA88-713E-4D61-A76D-D90FE4DBA6DE}" type="parTrans" cxnId="{C4476819-DD6C-480F-AC7C-F555BD6EC183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1A71276B-32F1-4D4C-BC94-63E85F4C16E2}" type="sibTrans" cxnId="{C4476819-DD6C-480F-AC7C-F555BD6EC183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20EC4919-EFC3-4B7F-A236-ADF799CF4224}">
      <dgm:prSet phldrT="[Text]" custT="1"/>
      <dgm:spPr/>
      <dgm:t>
        <a:bodyPr/>
        <a:lstStyle/>
        <a:p>
          <a:r>
            <a:rPr lang="en-US" sz="1600">
              <a:latin typeface="+mn-lt"/>
            </a:rPr>
            <a:t>Transfor-mation and Featurization </a:t>
          </a:r>
        </a:p>
        <a:p>
          <a:r>
            <a:rPr lang="en-US" sz="1600">
              <a:latin typeface="+mn-lt"/>
            </a:rPr>
            <a:t>(in Spark SQL or featurization functions)</a:t>
          </a:r>
          <a:endParaRPr lang="en-US" sz="1600" dirty="0">
            <a:latin typeface="+mn-lt"/>
          </a:endParaRPr>
        </a:p>
      </dgm:t>
    </dgm:pt>
    <dgm:pt modelId="{7F13BB08-74AE-4B93-8357-B9EEF2BFA8D2}" type="parTrans" cxnId="{709A2C53-9B9A-46B2-AA17-4B8821FF5DCA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99FDDF2A-7DE6-4098-84A2-A0239F53DA76}" type="sibTrans" cxnId="{709A2C53-9B9A-46B2-AA17-4B8821FF5DCA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9AB87C29-2D86-46DF-B20C-66F281AF88D6}">
      <dgm:prSet phldrT="[Text]"/>
      <dgm:spPr/>
      <dgm:t>
        <a:bodyPr/>
        <a:lstStyle/>
        <a:p>
          <a:r>
            <a:rPr lang="en-US" dirty="0">
              <a:latin typeface="+mn-lt"/>
            </a:rPr>
            <a:t>Save models for deployment</a:t>
          </a:r>
        </a:p>
      </dgm:t>
    </dgm:pt>
    <dgm:pt modelId="{C40658CE-9397-4348-A048-F08E5936CFBC}" type="parTrans" cxnId="{96AF6239-332A-4945-861C-19299202CAED}">
      <dgm:prSet/>
      <dgm:spPr/>
      <dgm:t>
        <a:bodyPr/>
        <a:lstStyle/>
        <a:p>
          <a:endParaRPr lang="en-US"/>
        </a:p>
      </dgm:t>
    </dgm:pt>
    <dgm:pt modelId="{06DCB0FB-A70E-4405-BD09-40C4D0004F44}" type="sibTrans" cxnId="{96AF6239-332A-4945-861C-19299202CAED}">
      <dgm:prSet/>
      <dgm:spPr/>
      <dgm:t>
        <a:bodyPr/>
        <a:lstStyle/>
        <a:p>
          <a:endParaRPr lang="en-US"/>
        </a:p>
      </dgm:t>
    </dgm:pt>
    <dgm:pt modelId="{BFF066D4-A0F2-4039-94FF-508A2903D507}" type="pres">
      <dgm:prSet presAssocID="{A3CC5552-1C6E-4032-AB9B-E8221A336711}" presName="Name0" presStyleCnt="0">
        <dgm:presLayoutVars>
          <dgm:dir/>
          <dgm:resizeHandles val="exact"/>
        </dgm:presLayoutVars>
      </dgm:prSet>
      <dgm:spPr/>
    </dgm:pt>
    <dgm:pt modelId="{1C6F9B5A-0491-4CD3-BB7B-70B1B29E81DF}" type="pres">
      <dgm:prSet presAssocID="{9A999EF9-A373-4D92-A8B0-F32ACC56FB2B}" presName="node" presStyleLbl="node1" presStyleIdx="0" presStyleCnt="6">
        <dgm:presLayoutVars>
          <dgm:bulletEnabled val="1"/>
        </dgm:presLayoutVars>
      </dgm:prSet>
      <dgm:spPr/>
    </dgm:pt>
    <dgm:pt modelId="{D6957386-764E-4212-9FFC-6702A7C96D59}" type="pres">
      <dgm:prSet presAssocID="{EE001E8D-2B34-484A-B5F6-6CF415C457CF}" presName="sibTrans" presStyleLbl="sibTrans2D1" presStyleIdx="0" presStyleCnt="5"/>
      <dgm:spPr/>
    </dgm:pt>
    <dgm:pt modelId="{BB458B13-8E4C-4FC4-8E7F-FBCC5C7E3AD4}" type="pres">
      <dgm:prSet presAssocID="{EE001E8D-2B34-484A-B5F6-6CF415C457CF}" presName="connectorText" presStyleLbl="sibTrans2D1" presStyleIdx="0" presStyleCnt="5"/>
      <dgm:spPr/>
    </dgm:pt>
    <dgm:pt modelId="{0BD80D48-A523-434C-BB5F-BA725DB11036}" type="pres">
      <dgm:prSet presAssocID="{C27C51D6-4FB8-4A1B-B85E-8FC443C18CB9}" presName="node" presStyleLbl="node1" presStyleIdx="1" presStyleCnt="6">
        <dgm:presLayoutVars>
          <dgm:bulletEnabled val="1"/>
        </dgm:presLayoutVars>
      </dgm:prSet>
      <dgm:spPr/>
    </dgm:pt>
    <dgm:pt modelId="{D99BB59E-1F40-474A-BF2D-AE17576658A9}" type="pres">
      <dgm:prSet presAssocID="{C30934CD-E5AD-44D6-9BB1-16FF5B8B401C}" presName="sibTrans" presStyleLbl="sibTrans2D1" presStyleIdx="1" presStyleCnt="5"/>
      <dgm:spPr/>
    </dgm:pt>
    <dgm:pt modelId="{3DBC1E5B-0400-478D-8B7E-BC89F545C9B3}" type="pres">
      <dgm:prSet presAssocID="{C30934CD-E5AD-44D6-9BB1-16FF5B8B401C}" presName="connectorText" presStyleLbl="sibTrans2D1" presStyleIdx="1" presStyleCnt="5"/>
      <dgm:spPr/>
    </dgm:pt>
    <dgm:pt modelId="{AB2A9D6F-69CA-4A34-81B8-29346D1F1701}" type="pres">
      <dgm:prSet presAssocID="{CD9F8C3A-5CB3-4652-BED2-1899273A1CCD}" presName="node" presStyleLbl="node1" presStyleIdx="2" presStyleCnt="6">
        <dgm:presLayoutVars>
          <dgm:bulletEnabled val="1"/>
        </dgm:presLayoutVars>
      </dgm:prSet>
      <dgm:spPr/>
    </dgm:pt>
    <dgm:pt modelId="{8A39EB89-7ED8-4A8A-AB58-DDC1A835A2C7}" type="pres">
      <dgm:prSet presAssocID="{1A71276B-32F1-4D4C-BC94-63E85F4C16E2}" presName="sibTrans" presStyleLbl="sibTrans2D1" presStyleIdx="2" presStyleCnt="5"/>
      <dgm:spPr/>
    </dgm:pt>
    <dgm:pt modelId="{3964589C-3DB0-4EC2-891B-F61C3B792A9B}" type="pres">
      <dgm:prSet presAssocID="{1A71276B-32F1-4D4C-BC94-63E85F4C16E2}" presName="connectorText" presStyleLbl="sibTrans2D1" presStyleIdx="2" presStyleCnt="5"/>
      <dgm:spPr/>
    </dgm:pt>
    <dgm:pt modelId="{EF1C4971-3E18-4C06-B541-52E2DD55D5C0}" type="pres">
      <dgm:prSet presAssocID="{20EC4919-EFC3-4B7F-A236-ADF799CF4224}" presName="node" presStyleLbl="node1" presStyleIdx="3" presStyleCnt="6">
        <dgm:presLayoutVars>
          <dgm:bulletEnabled val="1"/>
        </dgm:presLayoutVars>
      </dgm:prSet>
      <dgm:spPr/>
    </dgm:pt>
    <dgm:pt modelId="{68419C0C-DA8A-450D-A490-6138CCB79D9B}" type="pres">
      <dgm:prSet presAssocID="{99FDDF2A-7DE6-4098-84A2-A0239F53DA76}" presName="sibTrans" presStyleLbl="sibTrans2D1" presStyleIdx="3" presStyleCnt="5"/>
      <dgm:spPr/>
    </dgm:pt>
    <dgm:pt modelId="{0AAA5F67-545F-4AA0-A45E-C21D7659E605}" type="pres">
      <dgm:prSet presAssocID="{99FDDF2A-7DE6-4098-84A2-A0239F53DA76}" presName="connectorText" presStyleLbl="sibTrans2D1" presStyleIdx="3" presStyleCnt="5"/>
      <dgm:spPr/>
    </dgm:pt>
    <dgm:pt modelId="{77BFCBF6-2228-43E8-88E8-91EFE140E3FA}" type="pres">
      <dgm:prSet presAssocID="{7EF4037C-011F-4F2D-8FF3-3F9E84368B47}" presName="node" presStyleLbl="node1" presStyleIdx="4" presStyleCnt="6">
        <dgm:presLayoutVars>
          <dgm:bulletEnabled val="1"/>
        </dgm:presLayoutVars>
      </dgm:prSet>
      <dgm:spPr/>
    </dgm:pt>
    <dgm:pt modelId="{0ED74920-437A-4D1C-A13F-DF2617328786}" type="pres">
      <dgm:prSet presAssocID="{A424C5BE-172E-4F34-A673-9427AC7B5A0F}" presName="sibTrans" presStyleLbl="sibTrans2D1" presStyleIdx="4" presStyleCnt="5"/>
      <dgm:spPr/>
    </dgm:pt>
    <dgm:pt modelId="{9AD611C7-7AB2-431D-AFCA-F5902141B792}" type="pres">
      <dgm:prSet presAssocID="{A424C5BE-172E-4F34-A673-9427AC7B5A0F}" presName="connectorText" presStyleLbl="sibTrans2D1" presStyleIdx="4" presStyleCnt="5"/>
      <dgm:spPr/>
    </dgm:pt>
    <dgm:pt modelId="{2A1A1180-2745-45FF-A13F-3F08D03EB1CD}" type="pres">
      <dgm:prSet presAssocID="{9AB87C29-2D86-46DF-B20C-66F281AF88D6}" presName="node" presStyleLbl="node1" presStyleIdx="5" presStyleCnt="6">
        <dgm:presLayoutVars>
          <dgm:bulletEnabled val="1"/>
        </dgm:presLayoutVars>
      </dgm:prSet>
      <dgm:spPr/>
    </dgm:pt>
  </dgm:ptLst>
  <dgm:cxnLst>
    <dgm:cxn modelId="{AA3C9C05-2262-4B88-8E18-364A78C3A9A0}" type="presOf" srcId="{99FDDF2A-7DE6-4098-84A2-A0239F53DA76}" destId="{0AAA5F67-545F-4AA0-A45E-C21D7659E605}" srcOrd="1" destOrd="0" presId="urn:microsoft.com/office/officeart/2005/8/layout/process1"/>
    <dgm:cxn modelId="{1275180F-0732-4F38-80DC-D9E799BA0332}" srcId="{A3CC5552-1C6E-4032-AB9B-E8221A336711}" destId="{9A999EF9-A373-4D92-A8B0-F32ACC56FB2B}" srcOrd="0" destOrd="0" parTransId="{3CB9A8D8-396A-4D52-8E42-2901E4C58245}" sibTransId="{EE001E8D-2B34-484A-B5F6-6CF415C457CF}"/>
    <dgm:cxn modelId="{6D6DFD14-0D14-4171-816F-A3BCF73984FF}" type="presOf" srcId="{A424C5BE-172E-4F34-A673-9427AC7B5A0F}" destId="{9AD611C7-7AB2-431D-AFCA-F5902141B792}" srcOrd="1" destOrd="0" presId="urn:microsoft.com/office/officeart/2005/8/layout/process1"/>
    <dgm:cxn modelId="{C4476819-DD6C-480F-AC7C-F555BD6EC183}" srcId="{A3CC5552-1C6E-4032-AB9B-E8221A336711}" destId="{CD9F8C3A-5CB3-4652-BED2-1899273A1CCD}" srcOrd="2" destOrd="0" parTransId="{5F7AEA88-713E-4D61-A76D-D90FE4DBA6DE}" sibTransId="{1A71276B-32F1-4D4C-BC94-63E85F4C16E2}"/>
    <dgm:cxn modelId="{D4373E27-D698-44B6-8166-777BA91A94F6}" type="presOf" srcId="{C30934CD-E5AD-44D6-9BB1-16FF5B8B401C}" destId="{D99BB59E-1F40-474A-BF2D-AE17576658A9}" srcOrd="0" destOrd="0" presId="urn:microsoft.com/office/officeart/2005/8/layout/process1"/>
    <dgm:cxn modelId="{96AF6239-332A-4945-861C-19299202CAED}" srcId="{A3CC5552-1C6E-4032-AB9B-E8221A336711}" destId="{9AB87C29-2D86-46DF-B20C-66F281AF88D6}" srcOrd="5" destOrd="0" parTransId="{C40658CE-9397-4348-A048-F08E5936CFBC}" sibTransId="{06DCB0FB-A70E-4405-BD09-40C4D0004F44}"/>
    <dgm:cxn modelId="{09ACD360-06FB-4EB9-8185-A7AB0994EFAA}" type="presOf" srcId="{C27C51D6-4FB8-4A1B-B85E-8FC443C18CB9}" destId="{0BD80D48-A523-434C-BB5F-BA725DB11036}" srcOrd="0" destOrd="0" presId="urn:microsoft.com/office/officeart/2005/8/layout/process1"/>
    <dgm:cxn modelId="{5DBAB746-6676-4D6F-BFF6-C647F54E463E}" type="presOf" srcId="{99FDDF2A-7DE6-4098-84A2-A0239F53DA76}" destId="{68419C0C-DA8A-450D-A490-6138CCB79D9B}" srcOrd="0" destOrd="0" presId="urn:microsoft.com/office/officeart/2005/8/layout/process1"/>
    <dgm:cxn modelId="{7D60D646-A9AF-470B-AC41-2665A07136C3}" type="presOf" srcId="{9AB87C29-2D86-46DF-B20C-66F281AF88D6}" destId="{2A1A1180-2745-45FF-A13F-3F08D03EB1CD}" srcOrd="0" destOrd="0" presId="urn:microsoft.com/office/officeart/2005/8/layout/process1"/>
    <dgm:cxn modelId="{7E001D4C-A9CB-4F49-9BA8-970B4DC4820B}" type="presOf" srcId="{A424C5BE-172E-4F34-A673-9427AC7B5A0F}" destId="{0ED74920-437A-4D1C-A13F-DF2617328786}" srcOrd="0" destOrd="0" presId="urn:microsoft.com/office/officeart/2005/8/layout/process1"/>
    <dgm:cxn modelId="{709A2C53-9B9A-46B2-AA17-4B8821FF5DCA}" srcId="{A3CC5552-1C6E-4032-AB9B-E8221A336711}" destId="{20EC4919-EFC3-4B7F-A236-ADF799CF4224}" srcOrd="3" destOrd="0" parTransId="{7F13BB08-74AE-4B93-8357-B9EEF2BFA8D2}" sibTransId="{99FDDF2A-7DE6-4098-84A2-A0239F53DA76}"/>
    <dgm:cxn modelId="{BEA9E173-37B2-486F-B5DF-5F1AF586D293}" type="presOf" srcId="{CD9F8C3A-5CB3-4652-BED2-1899273A1CCD}" destId="{AB2A9D6F-69CA-4A34-81B8-29346D1F1701}" srcOrd="0" destOrd="0" presId="urn:microsoft.com/office/officeart/2005/8/layout/process1"/>
    <dgm:cxn modelId="{D1DD1A77-1DFC-4489-8C0B-940591494C1E}" type="presOf" srcId="{7EF4037C-011F-4F2D-8FF3-3F9E84368B47}" destId="{77BFCBF6-2228-43E8-88E8-91EFE140E3FA}" srcOrd="0" destOrd="0" presId="urn:microsoft.com/office/officeart/2005/8/layout/process1"/>
    <dgm:cxn modelId="{BEC9D384-ABA5-47D3-BB71-C73750D48A42}" type="presOf" srcId="{EE001E8D-2B34-484A-B5F6-6CF415C457CF}" destId="{D6957386-764E-4212-9FFC-6702A7C96D59}" srcOrd="0" destOrd="0" presId="urn:microsoft.com/office/officeart/2005/8/layout/process1"/>
    <dgm:cxn modelId="{12E6CA91-51C7-4AC4-90F4-7EAB235F99DD}" srcId="{A3CC5552-1C6E-4032-AB9B-E8221A336711}" destId="{C27C51D6-4FB8-4A1B-B85E-8FC443C18CB9}" srcOrd="1" destOrd="0" parTransId="{88CA82F9-4EC5-4D27-B97D-BE2B02264368}" sibTransId="{C30934CD-E5AD-44D6-9BB1-16FF5B8B401C}"/>
    <dgm:cxn modelId="{33E68697-49F4-4B87-990F-E076FDE2CA0C}" type="presOf" srcId="{1A71276B-32F1-4D4C-BC94-63E85F4C16E2}" destId="{8A39EB89-7ED8-4A8A-AB58-DDC1A835A2C7}" srcOrd="0" destOrd="0" presId="urn:microsoft.com/office/officeart/2005/8/layout/process1"/>
    <dgm:cxn modelId="{AD7E1FB6-E3D3-4F1C-9760-5E702AD048C2}" type="presOf" srcId="{EE001E8D-2B34-484A-B5F6-6CF415C457CF}" destId="{BB458B13-8E4C-4FC4-8E7F-FBCC5C7E3AD4}" srcOrd="1" destOrd="0" presId="urn:microsoft.com/office/officeart/2005/8/layout/process1"/>
    <dgm:cxn modelId="{371764BA-F608-45F5-A620-28CC566344B5}" srcId="{A3CC5552-1C6E-4032-AB9B-E8221A336711}" destId="{7EF4037C-011F-4F2D-8FF3-3F9E84368B47}" srcOrd="4" destOrd="0" parTransId="{B387F06C-388B-47FB-B4C8-3EB2B9F343FE}" sibTransId="{A424C5BE-172E-4F34-A673-9427AC7B5A0F}"/>
    <dgm:cxn modelId="{942059BF-AFC9-47E4-A214-9068B502C55D}" type="presOf" srcId="{9A999EF9-A373-4D92-A8B0-F32ACC56FB2B}" destId="{1C6F9B5A-0491-4CD3-BB7B-70B1B29E81DF}" srcOrd="0" destOrd="0" presId="urn:microsoft.com/office/officeart/2005/8/layout/process1"/>
    <dgm:cxn modelId="{BCF190C0-BE5E-4C5B-A506-D51FDF3CAEC6}" type="presOf" srcId="{C30934CD-E5AD-44D6-9BB1-16FF5B8B401C}" destId="{3DBC1E5B-0400-478D-8B7E-BC89F545C9B3}" srcOrd="1" destOrd="0" presId="urn:microsoft.com/office/officeart/2005/8/layout/process1"/>
    <dgm:cxn modelId="{9C1DD4CE-D38E-4491-987A-122B1FC49914}" type="presOf" srcId="{20EC4919-EFC3-4B7F-A236-ADF799CF4224}" destId="{EF1C4971-3E18-4C06-B541-52E2DD55D5C0}" srcOrd="0" destOrd="0" presId="urn:microsoft.com/office/officeart/2005/8/layout/process1"/>
    <dgm:cxn modelId="{6D085DDA-60A7-427C-A229-DED9424861AE}" type="presOf" srcId="{A3CC5552-1C6E-4032-AB9B-E8221A336711}" destId="{BFF066D4-A0F2-4039-94FF-508A2903D507}" srcOrd="0" destOrd="0" presId="urn:microsoft.com/office/officeart/2005/8/layout/process1"/>
    <dgm:cxn modelId="{15D8F1DE-0BAA-4EDC-917E-97FC3C5E849B}" type="presOf" srcId="{1A71276B-32F1-4D4C-BC94-63E85F4C16E2}" destId="{3964589C-3DB0-4EC2-891B-F61C3B792A9B}" srcOrd="1" destOrd="0" presId="urn:microsoft.com/office/officeart/2005/8/layout/process1"/>
    <dgm:cxn modelId="{61CFDDBD-5DA8-4CB1-9488-AB133FE5472F}" type="presParOf" srcId="{BFF066D4-A0F2-4039-94FF-508A2903D507}" destId="{1C6F9B5A-0491-4CD3-BB7B-70B1B29E81DF}" srcOrd="0" destOrd="0" presId="urn:microsoft.com/office/officeart/2005/8/layout/process1"/>
    <dgm:cxn modelId="{9578209B-66E4-4491-9E3D-A976D9950D2B}" type="presParOf" srcId="{BFF066D4-A0F2-4039-94FF-508A2903D507}" destId="{D6957386-764E-4212-9FFC-6702A7C96D59}" srcOrd="1" destOrd="0" presId="urn:microsoft.com/office/officeart/2005/8/layout/process1"/>
    <dgm:cxn modelId="{ACB9D19E-4B29-49F5-8E6C-718373CFD64F}" type="presParOf" srcId="{D6957386-764E-4212-9FFC-6702A7C96D59}" destId="{BB458B13-8E4C-4FC4-8E7F-FBCC5C7E3AD4}" srcOrd="0" destOrd="0" presId="urn:microsoft.com/office/officeart/2005/8/layout/process1"/>
    <dgm:cxn modelId="{984D83F2-B311-4C6B-84AE-D4F7763FD6AC}" type="presParOf" srcId="{BFF066D4-A0F2-4039-94FF-508A2903D507}" destId="{0BD80D48-A523-434C-BB5F-BA725DB11036}" srcOrd="2" destOrd="0" presId="urn:microsoft.com/office/officeart/2005/8/layout/process1"/>
    <dgm:cxn modelId="{19492EC1-CDE8-48A3-8E14-8A07DDA42CDD}" type="presParOf" srcId="{BFF066D4-A0F2-4039-94FF-508A2903D507}" destId="{D99BB59E-1F40-474A-BF2D-AE17576658A9}" srcOrd="3" destOrd="0" presId="urn:microsoft.com/office/officeart/2005/8/layout/process1"/>
    <dgm:cxn modelId="{3B952749-8C88-483C-AB88-E42C27F42DA4}" type="presParOf" srcId="{D99BB59E-1F40-474A-BF2D-AE17576658A9}" destId="{3DBC1E5B-0400-478D-8B7E-BC89F545C9B3}" srcOrd="0" destOrd="0" presId="urn:microsoft.com/office/officeart/2005/8/layout/process1"/>
    <dgm:cxn modelId="{8AA3C401-77B2-42C1-B2BB-1DF86C19CFFF}" type="presParOf" srcId="{BFF066D4-A0F2-4039-94FF-508A2903D507}" destId="{AB2A9D6F-69CA-4A34-81B8-29346D1F1701}" srcOrd="4" destOrd="0" presId="urn:microsoft.com/office/officeart/2005/8/layout/process1"/>
    <dgm:cxn modelId="{481383E1-4861-44BD-A56F-A67988964E94}" type="presParOf" srcId="{BFF066D4-A0F2-4039-94FF-508A2903D507}" destId="{8A39EB89-7ED8-4A8A-AB58-DDC1A835A2C7}" srcOrd="5" destOrd="0" presId="urn:microsoft.com/office/officeart/2005/8/layout/process1"/>
    <dgm:cxn modelId="{58C789C7-4D39-4972-9C04-A53FC4E013C4}" type="presParOf" srcId="{8A39EB89-7ED8-4A8A-AB58-DDC1A835A2C7}" destId="{3964589C-3DB0-4EC2-891B-F61C3B792A9B}" srcOrd="0" destOrd="0" presId="urn:microsoft.com/office/officeart/2005/8/layout/process1"/>
    <dgm:cxn modelId="{4CDF3A38-5475-4C53-8E7B-2EB02CB288AF}" type="presParOf" srcId="{BFF066D4-A0F2-4039-94FF-508A2903D507}" destId="{EF1C4971-3E18-4C06-B541-52E2DD55D5C0}" srcOrd="6" destOrd="0" presId="urn:microsoft.com/office/officeart/2005/8/layout/process1"/>
    <dgm:cxn modelId="{2547C48C-6DDE-4531-B9E9-B6AF40037CF5}" type="presParOf" srcId="{BFF066D4-A0F2-4039-94FF-508A2903D507}" destId="{68419C0C-DA8A-450D-A490-6138CCB79D9B}" srcOrd="7" destOrd="0" presId="urn:microsoft.com/office/officeart/2005/8/layout/process1"/>
    <dgm:cxn modelId="{51F35D22-0741-44B0-A2C3-0A1F614B2BB5}" type="presParOf" srcId="{68419C0C-DA8A-450D-A490-6138CCB79D9B}" destId="{0AAA5F67-545F-4AA0-A45E-C21D7659E605}" srcOrd="0" destOrd="0" presId="urn:microsoft.com/office/officeart/2005/8/layout/process1"/>
    <dgm:cxn modelId="{D62C2AFE-1BB4-4BC7-A23D-E1C19157C23F}" type="presParOf" srcId="{BFF066D4-A0F2-4039-94FF-508A2903D507}" destId="{77BFCBF6-2228-43E8-88E8-91EFE140E3FA}" srcOrd="8" destOrd="0" presId="urn:microsoft.com/office/officeart/2005/8/layout/process1"/>
    <dgm:cxn modelId="{BC3D41A2-6519-4654-B2D0-60A33E65E804}" type="presParOf" srcId="{BFF066D4-A0F2-4039-94FF-508A2903D507}" destId="{0ED74920-437A-4D1C-A13F-DF2617328786}" srcOrd="9" destOrd="0" presId="urn:microsoft.com/office/officeart/2005/8/layout/process1"/>
    <dgm:cxn modelId="{57944693-CBBD-4145-AF0D-CECEDC9E14FB}" type="presParOf" srcId="{0ED74920-437A-4D1C-A13F-DF2617328786}" destId="{9AD611C7-7AB2-431D-AFCA-F5902141B792}" srcOrd="0" destOrd="0" presId="urn:microsoft.com/office/officeart/2005/8/layout/process1"/>
    <dgm:cxn modelId="{9CFCEA0D-25E3-4993-A90B-0738FDF0728C}" type="presParOf" srcId="{BFF066D4-A0F2-4039-94FF-508A2903D507}" destId="{2A1A1180-2745-45FF-A13F-3F08D03EB1CD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6F9B5A-0491-4CD3-BB7B-70B1B29E81DF}">
      <dsp:nvSpPr>
        <dsp:cNvPr id="0" name=""/>
        <dsp:cNvSpPr/>
      </dsp:nvSpPr>
      <dsp:spPr>
        <a:xfrm>
          <a:off x="0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Ingest into Spark DF</a:t>
          </a:r>
        </a:p>
      </dsp:txBody>
      <dsp:txXfrm>
        <a:off x="44079" y="482942"/>
        <a:ext cx="1416796" cy="2663086"/>
      </dsp:txXfrm>
    </dsp:sp>
    <dsp:sp modelId="{D6957386-764E-4212-9FFC-6702A7C96D59}">
      <dsp:nvSpPr>
        <dsp:cNvPr id="0" name=""/>
        <dsp:cNvSpPr/>
      </dsp:nvSpPr>
      <dsp:spPr>
        <a:xfrm>
          <a:off x="1655449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1655449" y="1702517"/>
        <a:ext cx="223335" cy="223936"/>
      </dsp:txXfrm>
    </dsp:sp>
    <dsp:sp modelId="{0BD80D48-A523-434C-BB5F-BA725DB11036}">
      <dsp:nvSpPr>
        <dsp:cNvPr id="0" name=""/>
        <dsp:cNvSpPr/>
      </dsp:nvSpPr>
      <dsp:spPr>
        <a:xfrm>
          <a:off x="2106936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1382987"/>
            <a:satOff val="-8516"/>
            <a:lumOff val="981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Wrangling and cleanup (Spark SQL, </a:t>
          </a:r>
          <a:r>
            <a:rPr lang="en-US" sz="1600" kern="1200" dirty="0" err="1">
              <a:latin typeface="+mn-lt"/>
            </a:rPr>
            <a:t>dplyr</a:t>
          </a:r>
          <a:r>
            <a:rPr lang="en-US" sz="1600" kern="1200" dirty="0">
              <a:latin typeface="+mn-lt"/>
            </a:rPr>
            <a:t>)</a:t>
          </a:r>
        </a:p>
      </dsp:txBody>
      <dsp:txXfrm>
        <a:off x="2151015" y="482942"/>
        <a:ext cx="1416796" cy="2663086"/>
      </dsp:txXfrm>
    </dsp:sp>
    <dsp:sp modelId="{D99BB59E-1F40-474A-BF2D-AE17576658A9}">
      <dsp:nvSpPr>
        <dsp:cNvPr id="0" name=""/>
        <dsp:cNvSpPr/>
      </dsp:nvSpPr>
      <dsp:spPr>
        <a:xfrm>
          <a:off x="3762385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728734"/>
            <a:satOff val="-10645"/>
            <a:lumOff val="1226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3762385" y="1702517"/>
        <a:ext cx="223335" cy="223936"/>
      </dsp:txXfrm>
    </dsp:sp>
    <dsp:sp modelId="{AB2A9D6F-69CA-4A34-81B8-29346D1F1701}">
      <dsp:nvSpPr>
        <dsp:cNvPr id="0" name=""/>
        <dsp:cNvSpPr/>
      </dsp:nvSpPr>
      <dsp:spPr>
        <a:xfrm>
          <a:off x="4213872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2765975"/>
            <a:satOff val="-17033"/>
            <a:lumOff val="1961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Exploration and visualization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(for visualization, sampled data may need to be converted to R </a:t>
          </a:r>
          <a:r>
            <a:rPr lang="en-US" sz="1600" kern="1200" dirty="0" err="1">
              <a:latin typeface="+mn-lt"/>
            </a:rPr>
            <a:t>dataframe</a:t>
          </a:r>
          <a:r>
            <a:rPr lang="en-US" sz="1600" kern="1200" dirty="0">
              <a:latin typeface="+mn-lt"/>
            </a:rPr>
            <a:t>)</a:t>
          </a:r>
        </a:p>
      </dsp:txBody>
      <dsp:txXfrm>
        <a:off x="4257951" y="482942"/>
        <a:ext cx="1416796" cy="2663086"/>
      </dsp:txXfrm>
    </dsp:sp>
    <dsp:sp modelId="{8A39EB89-7ED8-4A8A-AB58-DDC1A835A2C7}">
      <dsp:nvSpPr>
        <dsp:cNvPr id="0" name=""/>
        <dsp:cNvSpPr/>
      </dsp:nvSpPr>
      <dsp:spPr>
        <a:xfrm>
          <a:off x="5869322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457468"/>
            <a:satOff val="-21291"/>
            <a:lumOff val="245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5869322" y="1702517"/>
        <a:ext cx="223335" cy="223936"/>
      </dsp:txXfrm>
    </dsp:sp>
    <dsp:sp modelId="{EF1C4971-3E18-4C06-B541-52E2DD55D5C0}">
      <dsp:nvSpPr>
        <dsp:cNvPr id="0" name=""/>
        <dsp:cNvSpPr/>
      </dsp:nvSpPr>
      <dsp:spPr>
        <a:xfrm>
          <a:off x="6320808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4148962"/>
            <a:satOff val="-25549"/>
            <a:lumOff val="294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n-lt"/>
            </a:rPr>
            <a:t>Transfor-mation and Featurization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n-lt"/>
            </a:rPr>
            <a:t>(in Spark SQL or featurization functions)</a:t>
          </a:r>
          <a:endParaRPr lang="en-US" sz="1600" kern="1200" dirty="0">
            <a:latin typeface="+mn-lt"/>
          </a:endParaRPr>
        </a:p>
      </dsp:txBody>
      <dsp:txXfrm>
        <a:off x="6364887" y="482942"/>
        <a:ext cx="1416796" cy="2663086"/>
      </dsp:txXfrm>
    </dsp:sp>
    <dsp:sp modelId="{68419C0C-DA8A-450D-A490-6138CCB79D9B}">
      <dsp:nvSpPr>
        <dsp:cNvPr id="0" name=""/>
        <dsp:cNvSpPr/>
      </dsp:nvSpPr>
      <dsp:spPr>
        <a:xfrm>
          <a:off x="7976258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5186202"/>
            <a:satOff val="-31936"/>
            <a:lumOff val="3677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7976258" y="1702517"/>
        <a:ext cx="223335" cy="223936"/>
      </dsp:txXfrm>
    </dsp:sp>
    <dsp:sp modelId="{77BFCBF6-2228-43E8-88E8-91EFE140E3FA}">
      <dsp:nvSpPr>
        <dsp:cNvPr id="0" name=""/>
        <dsp:cNvSpPr/>
      </dsp:nvSpPr>
      <dsp:spPr>
        <a:xfrm>
          <a:off x="8427744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5531949"/>
            <a:satOff val="-34066"/>
            <a:lumOff val="392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Creation of ML models in Spark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+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Model evaluation</a:t>
          </a:r>
        </a:p>
      </dsp:txBody>
      <dsp:txXfrm>
        <a:off x="8471823" y="482942"/>
        <a:ext cx="1416796" cy="2663086"/>
      </dsp:txXfrm>
    </dsp:sp>
    <dsp:sp modelId="{0ED74920-437A-4D1C-A13F-DF2617328786}">
      <dsp:nvSpPr>
        <dsp:cNvPr id="0" name=""/>
        <dsp:cNvSpPr/>
      </dsp:nvSpPr>
      <dsp:spPr>
        <a:xfrm>
          <a:off x="10083194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6914937"/>
            <a:satOff val="-42582"/>
            <a:lumOff val="4903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latin typeface="+mn-lt"/>
          </a:endParaRPr>
        </a:p>
      </dsp:txBody>
      <dsp:txXfrm>
        <a:off x="10083194" y="1702517"/>
        <a:ext cx="223335" cy="223936"/>
      </dsp:txXfrm>
    </dsp:sp>
    <dsp:sp modelId="{2A1A1180-2745-45FF-A13F-3F08D03EB1CD}">
      <dsp:nvSpPr>
        <dsp:cNvPr id="0" name=""/>
        <dsp:cNvSpPr/>
      </dsp:nvSpPr>
      <dsp:spPr>
        <a:xfrm>
          <a:off x="10534680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6914937"/>
            <a:satOff val="-42582"/>
            <a:lumOff val="4903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Save models for deployment</a:t>
          </a:r>
        </a:p>
      </dsp:txBody>
      <dsp:txXfrm>
        <a:off x="10578759" y="482942"/>
        <a:ext cx="1416796" cy="2663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41A9964C-0A12-4300-99AA-F57E410BE66D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F08E7E68-F91A-4BB1-B3D3-3A44C4433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1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1309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3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12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39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924" indent="-466529" defTabSz="951152">
              <a:spcBef>
                <a:spcPts val="625"/>
              </a:spcBef>
              <a:spcAft>
                <a:spcPts val="625"/>
              </a:spcAft>
              <a:tabLst>
                <a:tab pos="671931" algn="l"/>
              </a:tabLst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49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66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6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79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24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65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12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77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9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9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426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8D5E3-B0C4-244E-905F-C9848084E0A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92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3237">
              <a:defRPr/>
            </a:pPr>
            <a:fld id="{A902FD40-36A5-4F3A-9D07-62800BE1FB4F}" type="slidenum">
              <a:rPr lang="en-US" sz="1800" kern="0">
                <a:solidFill>
                  <a:sysClr val="windowText" lastClr="000000"/>
                </a:solidFill>
              </a:rPr>
              <a:pPr defTabSz="933237">
                <a:defRPr/>
              </a:pPr>
              <a:t>21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599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1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24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93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84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8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69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3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0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4800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55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209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6468" indent="-456468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0B58A7-4721-4E96-841F-E2F566DBA1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0852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54024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5/5/2017 4:06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361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5/5/2017 4:06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0659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5/5/2017 4:06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1467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41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0845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5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721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9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6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125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440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660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2060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283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411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815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62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+mn-lt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85394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707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255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84572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845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359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566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532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99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427" eaLnBrk="0" fontAlgn="base" hangingPunct="0">
              <a:spcBef>
                <a:spcPct val="30000"/>
              </a:spcBef>
              <a:spcAft>
                <a:spcPts val="352"/>
              </a:spcAft>
              <a:defRPr/>
            </a:pPr>
            <a:endParaRPr lang="en-US" dirty="0">
              <a:solidFill>
                <a:srgbClr val="FFFFFF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3237">
              <a:defRPr/>
            </a:pPr>
            <a:fld id="{EC797392-A70C-4ACB-A74C-E4867CE270BC}" type="slidenum">
              <a:rPr lang="en-US" sz="1800" kern="0">
                <a:solidFill>
                  <a:prstClr val="black"/>
                </a:solidFill>
              </a:rPr>
              <a:pPr defTabSz="933237">
                <a:defRPr/>
              </a:pPr>
              <a:t>6</a:t>
            </a:fld>
            <a:endParaRPr lang="en-US" sz="1800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25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+mn-lt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028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31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47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E64AF-207D-40FD-A40B-C7945374B3D0}" type="datetime1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3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019A7-50BF-40BD-B15B-489EBD8D38FA}" type="datetime1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3126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927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7618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98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B0195-112F-400F-A862-A9B447A8EEB6}" type="datetime1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63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2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1090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89" b="84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5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0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kern="1200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86201"/>
            <a:ext cx="3886200" cy="1663724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44187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9144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25490">
                      <a:schemeClr val="tx2">
                        <a:lumMod val="60000"/>
                        <a:lumOff val="40000"/>
                      </a:schemeClr>
                    </a:gs>
                    <a:gs pos="47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4278" y="5990443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319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" y="1"/>
            <a:ext cx="12199620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7620" y="0"/>
            <a:ext cx="6102033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19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980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kern="1200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796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spc="-100" baseline="0" dirty="0">
                <a:gradFill>
                  <a:gsLst>
                    <a:gs pos="11765">
                      <a:srgbClr val="89C402"/>
                    </a:gs>
                    <a:gs pos="43000">
                      <a:srgbClr val="89C402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676901"/>
            <a:ext cx="6286499" cy="723900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8453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40540" cy="64008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kern="1200" spc="-100" baseline="0" dirty="0">
                <a:gradFill>
                  <a:gsLst>
                    <a:gs pos="1961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" panose="020B0502040204020203" pitchFamily="34" charset="0"/>
              </a:defRPr>
            </a:lvl1pPr>
          </a:lstStyle>
          <a:p>
            <a:pPr marL="0" lvl="0" algn="ctr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742424"/>
            <a:ext cx="6286499" cy="658376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366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8996-14E3-4ED0-93EA-8DF8103681DD}" type="datetime1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21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1181100"/>
            <a:ext cx="5865813" cy="1333500"/>
          </a:xfrm>
        </p:spPr>
        <p:txBody>
          <a:bodyPr rIns="137160"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1"/>
            <a:ext cx="5865814" cy="304800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4413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599" y="2514600"/>
            <a:ext cx="5408613" cy="4038600"/>
          </a:xfrm>
        </p:spPr>
        <p:txBody>
          <a:bodyPr rIns="137160"/>
          <a:lstStyle>
            <a:lvl1pPr>
              <a:defRPr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768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/>
          <p:cNvSpPr/>
          <p:nvPr userDrawn="1"/>
        </p:nvSpPr>
        <p:spPr>
          <a:xfrm>
            <a:off x="0" y="0"/>
            <a:ext cx="1422400" cy="138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0"/>
            <a:ext cx="5865814" cy="304801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095" y="266700"/>
            <a:ext cx="4485206" cy="1333500"/>
          </a:xfrm>
        </p:spPr>
        <p:txBody>
          <a:bodyPr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1613" y="1600200"/>
            <a:ext cx="5373688" cy="4953000"/>
          </a:xfrm>
        </p:spPr>
        <p:txBody>
          <a:bodyPr/>
          <a:lstStyle>
            <a:lvl1pPr>
              <a:defRPr lang="en-US" sz="2400" kern="1200" dirty="0" smtClean="0"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Second level</a:t>
            </a:r>
          </a:p>
          <a:p>
            <a:pPr marL="0" lvl="2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Third level</a:t>
            </a:r>
          </a:p>
          <a:p>
            <a:pPr marL="0" lvl="3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Fourth level</a:t>
            </a:r>
          </a:p>
          <a:p>
            <a:pPr marL="0" lvl="4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5846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1000" y="1600200"/>
            <a:ext cx="11430000" cy="4800600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Fifth level</a:t>
            </a: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625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5297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5258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68108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8600" y="1600200"/>
            <a:ext cx="11812548" cy="4495800"/>
          </a:xfrm>
          <a:prstGeom prst="rect">
            <a:avLst/>
          </a:prstGeom>
        </p:spPr>
        <p:txBody>
          <a:bodyPr lIns="137160" rIns="137160" bIns="137160"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1668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588461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70129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05512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228601" y="6553199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2837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173246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952793" y="1600962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7776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37160" tIns="91440" rIns="137160" bIns="13716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28600" y="4851400"/>
            <a:ext cx="3840480" cy="1322832"/>
          </a:xfrm>
        </p:spPr>
        <p:txBody>
          <a:bodyPr lIns="137160" rIns="137160" bIns="137160"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1765">
                      <a:schemeClr val="tx2"/>
                    </a:gs>
                    <a:gs pos="38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151344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10880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72C6"/>
              </a:buClr>
              <a:buSzPct val="100000"/>
              <a:buFont typeface="Wingdings" pitchFamily="2" charset="2"/>
              <a:buNone/>
              <a:tabLst/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4706">
                      <a:schemeClr val="tx2"/>
                    </a:gs>
                    <a:gs pos="4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8" hasCustomPrompt="1"/>
          </p:nvPr>
        </p:nvSpPr>
        <p:spPr>
          <a:xfrm>
            <a:off x="8074089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800" b="0" i="0" u="none" strike="noStrike" kern="1200" cap="none" spc="0" normalizeH="0" baseline="0" noProof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162078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084821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66630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8"/>
          <p:cNvSpPr>
            <a:spLocks noGrp="1"/>
          </p:cNvSpPr>
          <p:nvPr>
            <p:ph sz="quarter" idx="14"/>
          </p:nvPr>
        </p:nvSpPr>
        <p:spPr>
          <a:xfrm>
            <a:off x="4060823" y="1597152"/>
            <a:ext cx="4075135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" y="1597152"/>
            <a:ext cx="4063999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5"/>
          </p:nvPr>
        </p:nvSpPr>
        <p:spPr>
          <a:xfrm>
            <a:off x="8128001" y="1597152"/>
            <a:ext cx="4061884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086765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2838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1960880" y="3566160"/>
            <a:ext cx="2103120" cy="2103120"/>
          </a:xfrm>
          <a:solidFill>
            <a:schemeClr val="tx2"/>
          </a:solidFill>
          <a:ln>
            <a:noFill/>
          </a:ln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76055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EEA4-7221-4E38-BF39-57A2C795084E}" type="datetime1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4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12200" cy="1625600"/>
          </a:xfrm>
        </p:spPr>
        <p:txBody>
          <a:bodyPr lIns="137160" rIns="137160" bIns="13716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1" y="6553201"/>
            <a:ext cx="11201400" cy="304800"/>
          </a:xfrm>
        </p:spPr>
        <p:txBody>
          <a:bodyPr/>
          <a:lstStyle>
            <a:lvl1pPr>
              <a:defRPr dirty="0"/>
            </a:lvl1pPr>
          </a:lstStyle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22859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415670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8084820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4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599" y="1622121"/>
            <a:ext cx="5806440" cy="4572000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8527" y="1622122"/>
            <a:ext cx="5806440" cy="4571999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599" y="6553200"/>
            <a:ext cx="11201401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69091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embed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1100"/>
            <a:ext cx="2469118" cy="2612424"/>
          </a:xfrm>
        </p:spPr>
        <p:txBody>
          <a:bodyPr anchor="t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Content Placeholder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717" y="584200"/>
            <a:ext cx="9113283" cy="5689600"/>
          </a:xfrm>
          <a:prstGeom prst="rect">
            <a:avLst/>
          </a:prstGeom>
        </p:spPr>
      </p:pic>
      <p:sp>
        <p:nvSpPr>
          <p:cNvPr id="13" name="Media Placeholder 8"/>
          <p:cNvSpPr>
            <a:spLocks noGrp="1"/>
          </p:cNvSpPr>
          <p:nvPr>
            <p:ph type="media" sz="quarter" idx="11" hasCustomPrompt="1"/>
          </p:nvPr>
        </p:nvSpPr>
        <p:spPr>
          <a:xfrm>
            <a:off x="3268663" y="1135892"/>
            <a:ext cx="7956550" cy="451008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insert demo video</a:t>
            </a:r>
          </a:p>
        </p:txBody>
      </p:sp>
    </p:spTree>
    <p:extLst>
      <p:ext uri="{BB962C8B-B14F-4D97-AF65-F5344CB8AC3E}">
        <p14:creationId xmlns:p14="http://schemas.microsoft.com/office/powerpoint/2010/main" val="35412138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lin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584200"/>
            <a:ext cx="2844800" cy="177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4581561"/>
            <a:ext cx="2844800" cy="177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2575104"/>
            <a:ext cx="2844800" cy="1774600"/>
          </a:xfrm>
          <a:prstGeom prst="rect">
            <a:avLst/>
          </a:prstGeom>
        </p:spPr>
      </p:pic>
      <p:pic>
        <p:nvPicPr>
          <p:cNvPr id="8" name="Content Placeholder 1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09800"/>
            <a:ext cx="7969039" cy="46482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750820"/>
            <a:ext cx="7391400" cy="41071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9010650" y="757113"/>
            <a:ext cx="2495550" cy="1404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9010650" y="2751138"/>
            <a:ext cx="2495550" cy="14017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9010650" y="4745831"/>
            <a:ext cx="2495550" cy="141208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1031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722813" y="2788917"/>
            <a:ext cx="2743200" cy="9144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lang="en-US" sz="6000" b="0" kern="1200" spc="0" baseline="0"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4400" b="1" kern="1200" spc="0" baseline="0" dirty="0">
                <a:solidFill>
                  <a:schemeClr val="bg1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243870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black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824"/>
            <a:ext cx="12192000" cy="6858000"/>
          </a:xfrm>
        </p:spPr>
        <p:txBody>
          <a:bodyPr/>
          <a:lstStyle>
            <a:lvl1pPr>
              <a:defRPr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 dirty="0"/>
              <a:t>Click on icon to</a:t>
            </a:r>
            <a:br>
              <a:rPr lang="en-US" dirty="0"/>
            </a:br>
            <a:r>
              <a:rPr lang="en-US" dirty="0"/>
              <a:t>insert picture then</a:t>
            </a:r>
            <a:br>
              <a:rPr lang="en-US" dirty="0"/>
            </a:br>
            <a:r>
              <a:rPr lang="en-US" dirty="0"/>
              <a:t>send to back</a:t>
            </a:r>
          </a:p>
        </p:txBody>
      </p:sp>
      <p:sp useBgFill="1">
        <p:nvSpPr>
          <p:cNvPr id="2" name="Rectangle 1"/>
          <p:cNvSpPr/>
          <p:nvPr userDrawn="1"/>
        </p:nvSpPr>
        <p:spPr>
          <a:xfrm>
            <a:off x="-5293" y="-4824"/>
            <a:ext cx="1681693" cy="1605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rgbClr val="000000">
              <a:alpha val="70000"/>
            </a:srgb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885332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white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/>
          <p:cNvSpPr/>
          <p:nvPr userDrawn="1"/>
        </p:nvSpPr>
        <p:spPr>
          <a:xfrm>
            <a:off x="-5293" y="0"/>
            <a:ext cx="1630893" cy="1600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-4824"/>
            <a:ext cx="12192000" cy="686556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171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latform University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309934" y="289511"/>
            <a:ext cx="10612827" cy="94152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Data Platform University</a:t>
            </a:r>
          </a:p>
        </p:txBody>
      </p:sp>
      <p:sp>
        <p:nvSpPr>
          <p:cNvPr id="8" name="Text Placeholder 3"/>
          <p:cNvSpPr txBox="1">
            <a:spLocks/>
          </p:cNvSpPr>
          <p:nvPr userDrawn="1"/>
        </p:nvSpPr>
        <p:spPr>
          <a:xfrm>
            <a:off x="274638" y="1548292"/>
            <a:ext cx="11887200" cy="202517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gradFill>
                  <a:gsLst>
                    <a:gs pos="19608">
                      <a:srgbClr val="0072C6"/>
                    </a:gs>
                    <a:gs pos="48000">
                      <a:srgbClr val="0072C6"/>
                    </a:gs>
                  </a:gsLst>
                  <a:lin ang="5400000" scaled="0"/>
                </a:gradFill>
              </a:rPr>
              <a:t>Click to edit Master text styles</a:t>
            </a:r>
          </a:p>
          <a:p>
            <a:pPr lvl="1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Second level</a:t>
            </a:r>
          </a:p>
          <a:p>
            <a:pPr lvl="2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Third level</a:t>
            </a:r>
          </a:p>
          <a:p>
            <a:pPr lvl="3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Fourth level</a:t>
            </a:r>
          </a:p>
          <a:p>
            <a:pPr lvl="4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1636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8824">
                      <a:srgbClr val="0072C6">
                        <a:lumMod val="60000"/>
                        <a:lumOff val="40000"/>
                      </a:srgbClr>
                    </a:gs>
                    <a:gs pos="24000">
                      <a:srgbClr val="0072C6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719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41176">
                      <a:srgbClr val="0072C6"/>
                    </a:gs>
                    <a:gs pos="93000">
                      <a:srgbClr val="0072C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69373279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C9D9-C9AB-455D-BDC6-C2004F5B98A1}" type="datetime1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9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600200"/>
            <a:ext cx="11355228" cy="4572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00" spc="-6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61032218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crosoft logo w/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090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665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Microsoft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6950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1557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145" indent="-336145">
              <a:buClr>
                <a:schemeClr val="tx2"/>
              </a:buClr>
              <a:buFont typeface="Wingdings" panose="05000000000000000000" pitchFamily="2" charset="2"/>
              <a:buChar char="ü"/>
              <a:defRPr sz="1961"/>
            </a:lvl2pPr>
            <a:lvl3pPr marL="393726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5503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7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390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852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2173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340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53200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5BCD-6DDD-4F43-9B4A-76F841407A62}" type="datetime1">
              <a:rPr lang="en-US" smtClean="0"/>
              <a:t>5/5/2017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065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376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4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3787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07530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3523" cy="2177776"/>
          </a:xfrm>
        </p:spPr>
        <p:txBody>
          <a:bodyPr>
            <a:spAutoFit/>
          </a:bodyPr>
          <a:lstStyle>
            <a:lvl1pPr>
              <a:defRPr sz="391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971516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FE43-8858-4A2A-90C0-194B19FF435E}" type="datetime1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598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7707311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EEA4-7221-4E38-BF39-57A2C795084E}" type="datetime1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420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287915" y="2263495"/>
            <a:ext cx="11653523" cy="224516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Analytics,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758" y="479504"/>
            <a:ext cx="1522404" cy="3261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black">
          <a:xfrm>
            <a:off x="287915" y="5663854"/>
            <a:ext cx="9994611" cy="91436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50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June 2–3, 2016  •  MSCC</a:t>
            </a:r>
          </a:p>
        </p:txBody>
      </p:sp>
    </p:spTree>
    <p:extLst>
      <p:ext uri="{BB962C8B-B14F-4D97-AF65-F5344CB8AC3E}">
        <p14:creationId xmlns:p14="http://schemas.microsoft.com/office/powerpoint/2010/main" val="53820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1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8246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33C74-98AE-4948-9072-93B2904FE0B0}" type="datetime1">
              <a:rPr lang="en-US" smtClean="0"/>
              <a:t>5/5/2017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048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1263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7245613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8476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4641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6710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2690921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240" y="3877276"/>
            <a:ext cx="9860674" cy="1793104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896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3587473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273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559037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8671863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6012709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DE51F-0371-4FFA-A7B7-AFC488034FFF}" type="datetime1">
              <a:rPr lang="en-US" smtClean="0"/>
              <a:t>5/5/2017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1274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499843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3879319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11859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61527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0642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08706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95228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64555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1263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3685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472A-5801-47B0-9C32-BA44C781055A}" type="datetime1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92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5074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4723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972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3806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67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3022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295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7247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9613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6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1951-0DD8-4854-AAF5-AF5948232385}" type="datetime1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5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687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5144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82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5177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782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5207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119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6603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4776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0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image" Target="../media/image19.png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C60D8-7433-49C7-B492-8128DD6099E4}" type="datetime1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  <a:prstGeom prst="rect">
            <a:avLst/>
          </a:prstGeom>
        </p:spPr>
        <p:txBody>
          <a:bodyPr vert="horz" lIns="137160" tIns="91440" rIns="137160" bIns="137160" rtlCol="0" anchor="t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2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p:transition>
    <p:fade/>
  </p:transition>
  <p:hf sldNum="0"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8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6">
          <p15:clr>
            <a:srgbClr val="5ACBF0"/>
          </p15:clr>
        </p15:guide>
        <p15:guide id="3" pos="2424">
          <p15:clr>
            <a:srgbClr val="5ACBF0"/>
          </p15:clr>
        </p15:guide>
        <p15:guide id="4" pos="1848">
          <p15:clr>
            <a:srgbClr val="5ACBF0"/>
          </p15:clr>
        </p15:guide>
        <p15:guide id="5" pos="1296">
          <p15:clr>
            <a:srgbClr val="5ACBF0"/>
          </p15:clr>
        </p15:guide>
        <p15:guide id="6" pos="720">
          <p15:clr>
            <a:srgbClr val="5ACBF0"/>
          </p15:clr>
        </p15:guide>
        <p15:guide id="7" pos="144">
          <p15:clr>
            <a:srgbClr val="5ACBF0"/>
          </p15:clr>
        </p15:guide>
        <p15:guide id="8" pos="4127">
          <p15:clr>
            <a:srgbClr val="5ACBF0"/>
          </p15:clr>
        </p15:guide>
        <p15:guide id="9" pos="4680">
          <p15:clr>
            <a:srgbClr val="5ACBF0"/>
          </p15:clr>
        </p15:guide>
        <p15:guide id="10" pos="5256">
          <p15:clr>
            <a:srgbClr val="5ACBF0"/>
          </p15:clr>
        </p15:guide>
        <p15:guide id="11" pos="5808">
          <p15:clr>
            <a:srgbClr val="5ACBF0"/>
          </p15:clr>
        </p15:guide>
        <p15:guide id="12" pos="6384">
          <p15:clr>
            <a:srgbClr val="5ACBF0"/>
          </p15:clr>
        </p15:guide>
        <p15:guide id="13" pos="6936">
          <p15:clr>
            <a:srgbClr val="5ACBF0"/>
          </p15:clr>
        </p15:guide>
        <p15:guide id="14" pos="7512">
          <p15:clr>
            <a:srgbClr val="5ACBF0"/>
          </p15:clr>
        </p15:guide>
        <p15:guide id="15" orient="horz" pos="168">
          <p15:clr>
            <a:srgbClr val="5ACBF0"/>
          </p15:clr>
        </p15:guide>
        <p15:guide id="16" orient="horz" pos="744">
          <p15:clr>
            <a:srgbClr val="5ACBF0"/>
          </p15:clr>
        </p15:guide>
        <p15:guide id="17" orient="horz" pos="1320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00">
          <p15:clr>
            <a:srgbClr val="5ACBF0"/>
          </p15:clr>
        </p15:guide>
        <p15:guide id="21" orient="horz" pos="3576">
          <p15:clr>
            <a:srgbClr val="5ACBF0"/>
          </p15:clr>
        </p15:guide>
        <p15:guide id="22" orient="horz" pos="4128">
          <p15:clr>
            <a:srgbClr val="5ACBF0"/>
          </p15:clr>
        </p15:guide>
        <p15:guide id="23" pos="240">
          <p15:clr>
            <a:srgbClr val="F26B43"/>
          </p15:clr>
        </p15:guide>
        <p15:guide id="24" pos="7440">
          <p15:clr>
            <a:srgbClr val="F26B43"/>
          </p15:clr>
        </p15:guide>
        <p15:guide id="25" orient="horz" pos="264">
          <p15:clr>
            <a:srgbClr val="F26B43"/>
          </p15:clr>
        </p15:guide>
        <p15:guide id="26" orient="horz" pos="4032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7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88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367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612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5" r:id="rId4"/>
    <p:sldLayoutId id="2147483706" r:id="rId5"/>
    <p:sldLayoutId id="2147483711" r:id="rId6"/>
    <p:sldLayoutId id="2147483715" r:id="rId7"/>
    <p:sldLayoutId id="2147483716" r:id="rId8"/>
    <p:sldLayoutId id="2147483736" r:id="rId9"/>
    <p:sldLayoutId id="2147483762" r:id="rId10"/>
    <p:sldLayoutId id="2147483763" r:id="rId11"/>
    <p:sldLayoutId id="2147483764" r:id="rId12"/>
  </p:sldLayoutIdLst>
  <p:transition>
    <p:fade/>
  </p:transition>
  <p:hf sldNum="0" hdr="0" ftr="0" dt="0"/>
  <p:txStyles>
    <p:titleStyle>
      <a:lvl1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lang="en-US" sz="5294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19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386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579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77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145" indent="-336145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691" indent="-236546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338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435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531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56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B81A3-B894-4219-BEF2-70ED5082DC5D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9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0BB7B-CBDC-4FB6-AA4C-5B857F44D2AC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3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17" Type="http://schemas.openxmlformats.org/officeDocument/2006/relationships/image" Target="../media/image47.jp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png"/><Relationship Id="rId15" Type="http://schemas.openxmlformats.org/officeDocument/2006/relationships/image" Target="../media/image45.jpg"/><Relationship Id="rId10" Type="http://schemas.openxmlformats.org/officeDocument/2006/relationships/image" Target="../media/image40.jp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jpg"/><Relationship Id="rId1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hyperlink" Target="https://msdn.microsoft.com/en-us/microsoft-r/operationalize/admin-utilit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5.xml"/><Relationship Id="rId6" Type="http://schemas.openxmlformats.org/officeDocument/2006/relationships/hyperlink" Target="https://msdn.microsoft.com/en-us/microsoft-r/operationalize/configuration-initial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7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48.xml"/><Relationship Id="rId2" Type="http://schemas.openxmlformats.org/officeDocument/2006/relationships/tags" Target="../tags/tag1.xml"/><Relationship Id="rId1" Type="http://schemas.openxmlformats.org/officeDocument/2006/relationships/customXml" Target="../../customXml/item2.xml"/><Relationship Id="rId6" Type="http://schemas.microsoft.com/office/2007/relationships/media" Target="../media/media1.mp4"/><Relationship Id="rId5" Type="http://schemas.openxmlformats.org/officeDocument/2006/relationships/tags" Target="../tags/tag2.xml"/><Relationship Id="rId4" Type="http://schemas.openxmlformats.org/officeDocument/2006/relationships/customXml" Target="../../customXml/item1.xml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nstats.bts.gov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dc.noaa.gov/orders/qclcd/" TargetMode="Externa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bigmemory/vignettes/Overview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bigmemory/vignettes/Overview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s://cran.r-project.org/web/packages/ff/index.html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HighPerformanceComputing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ftp://cran.r-project.org/pub/R/web/packages/foreach/vignettes/foreach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mailto:joagosta@microsoft.com" TargetMode="External"/><Relationship Id="rId3" Type="http://schemas.openxmlformats.org/officeDocument/2006/relationships/image" Target="../media/image26.png"/><Relationship Id="rId7" Type="http://schemas.openxmlformats.org/officeDocument/2006/relationships/hyperlink" Target="mailto:mez@microsoft.com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4.xml"/><Relationship Id="rId6" Type="http://schemas.openxmlformats.org/officeDocument/2006/relationships/hyperlink" Target="mailto:hangzh@microsoft.com" TargetMode="External"/><Relationship Id="rId5" Type="http://schemas.openxmlformats.org/officeDocument/2006/relationships/hyperlink" Target="mailto:rhorton@microsoft.com" TargetMode="External"/><Relationship Id="rId10" Type="http://schemas.openxmlformats.org/officeDocument/2006/relationships/hyperlink" Target="mailto:deguhath@microsoft.com" TargetMode="External"/><Relationship Id="rId4" Type="http://schemas.openxmlformats.org/officeDocument/2006/relationships/hyperlink" Target="mailto:vanja.paunic@microsoft.com" TargetMode="External"/><Relationship Id="rId9" Type="http://schemas.openxmlformats.org/officeDocument/2006/relationships/hyperlink" Target="mailto:marioinc@yahoo.com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91.jpeg"/><Relationship Id="rId11" Type="http://schemas.openxmlformats.org/officeDocument/2006/relationships/image" Target="../media/image96.png"/><Relationship Id="rId5" Type="http://schemas.openxmlformats.org/officeDocument/2006/relationships/image" Target="../media/image90.jpeg"/><Relationship Id="rId10" Type="http://schemas.openxmlformats.org/officeDocument/2006/relationships/image" Target="../media/image95.jpeg"/><Relationship Id="rId4" Type="http://schemas.openxmlformats.org/officeDocument/2006/relationships/image" Target="../media/image89.jpeg"/><Relationship Id="rId9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9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3357"/>
            <a:ext cx="12191999" cy="1627375"/>
          </a:xfrm>
        </p:spPr>
        <p:txBody>
          <a:bodyPr>
            <a:noAutofit/>
          </a:bodyPr>
          <a:lstStyle/>
          <a:p>
            <a:b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R for Scalable Data Analytics: Single Machines to Spark Clusters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74161" y="2297722"/>
            <a:ext cx="10014856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John-Mark Agosta, Hang Zhang, Robert Horton, Mario Inchiosa,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Srini Kumar*,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Katherine Zhao, Vanja Paunic and Debraj GuhaThakurta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7289" y="5147511"/>
            <a:ext cx="5714691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TUTORIAL MATERIAL &amp; SLIDES</a:t>
            </a: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</a:t>
            </a: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inyurl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.com/Strata2017R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ROOM: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LL21 C/D,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San Jose Convention Center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TIME: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9:00am - 12:30pm, March 14th, 2017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85093" y="3962952"/>
            <a:ext cx="586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Acknowledgements: Gopi Kumar, Paul Shealy, Ali-Kazim Zaidi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86458" y="4729684"/>
            <a:ext cx="2567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* Currently at: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LevaData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308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3034658"/>
            <a:ext cx="9144000" cy="788685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dirty="0">
                <a:latin typeface="+mn-lt"/>
              </a:rPr>
              <a:t>Distributed computing on Spark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53497" y="3741534"/>
            <a:ext cx="9144000" cy="699070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Brief intro to Spark, its APIs and OS R packages</a:t>
            </a:r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540275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Scale on Spark clusters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778507" y="2898536"/>
            <a:ext cx="40565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What is Spark?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unified, open source, parallel, data processing framework for Big Data Analytics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60" y="1834861"/>
            <a:ext cx="6639006" cy="4367038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29397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r>
              <a:rPr lang="en-US" sz="4705" b="1" dirty="0">
                <a:solidFill>
                  <a:schemeClr val="bg1"/>
                </a:solidFill>
              </a:rPr>
              <a:t> 2.0: a Spark API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8512" y="1583180"/>
            <a:ext cx="10849854" cy="5016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R package provides a light-weight frontend to use Apache Spark from R and allows data scientists to analyze large datasets.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distributed collection of data organized into named columns.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 create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from local R data frames, csv,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json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parquet files.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Hive support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it can also access tables from Hive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MetaStore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Pre-configured on Spark clusters in Azure HDInsight.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06909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9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Data processing and modeling with SparkR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5333" y="1771849"/>
            <a:ext cx="10472352" cy="4927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3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functions for structured data processing: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Selections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select(), filter()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Grouping, Aggregations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summarize(), arrange()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Running local R functions distributed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</a:t>
            </a:r>
            <a:r>
              <a:rPr lang="en-US" sz="2000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spark.lapply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Applying UDFs on each partition/group of a </a:t>
            </a:r>
            <a:r>
              <a:rPr lang="en-US" sz="2000" i="1" u="sng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SparkDataFrame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: </a:t>
            </a:r>
            <a:r>
              <a:rPr lang="en-US" sz="2000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dapply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(), dapplyCollect(), gapply(), gapplyCollect() </a:t>
            </a:r>
          </a:p>
          <a:p>
            <a:pPr marL="927056" lvl="4" indent="-285750" defTabSz="932597">
              <a:buFont typeface="Arial" panose="020B0604020202020204" pitchFamily="34" charset="0"/>
              <a:buChar char="•"/>
            </a:pPr>
            <a:endParaRPr lang="en-US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</a:t>
            </a:r>
            <a:r>
              <a:rPr lang="en-US" b="1" kern="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MLlib</a:t>
            </a: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train models and allows model persistence.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Generalized Linear Model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Survival regression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Naive Bayes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KMeans</a:t>
            </a:r>
            <a:endParaRPr lang="en-US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Logistic Regression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Gradient Boosted Tree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Random Forest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… others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5872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0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11979" y="106135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</a:rPr>
              <a:t>General analytical workflow in Spark</a:t>
            </a:r>
          </a:p>
          <a:p>
            <a:r>
              <a:rPr lang="en-US" sz="3200" b="1" spc="0" dirty="0">
                <a:ln>
                  <a:noFill/>
                </a:ln>
                <a:solidFill>
                  <a:srgbClr val="FFFFFF"/>
                </a:solidFill>
              </a:rPr>
              <a:t>(across multiple toolkits)</a:t>
            </a:r>
            <a:endParaRPr lang="en-US" sz="32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76183" y="1822750"/>
          <a:ext cx="12039635" cy="3628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95152" y="5879548"/>
            <a:ext cx="9139084" cy="56788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Spark </a:t>
            </a:r>
            <a:r>
              <a:rPr lang="en-US" dirty="0" err="1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dataframes</a:t>
            </a:r>
            <a:r>
              <a:rPr lang="en-US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 used multiple times in the workflow should be cached in memory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3865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622795"/>
            <a:ext cx="9144000" cy="161241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>
                <a:latin typeface="+mn-lt"/>
              </a:rPr>
              <a:t>Platforms &amp; Services for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758113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49055" y="256715"/>
            <a:ext cx="11775906" cy="89610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Single node Azure Linux DSVM w/ Spark  (for Hands-On)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02358" y="2291512"/>
            <a:ext cx="8038519" cy="3569124"/>
            <a:chOff x="358228" y="1307676"/>
            <a:chExt cx="10891485" cy="4772617"/>
          </a:xfrm>
        </p:grpSpPr>
        <p:grpSp>
          <p:nvGrpSpPr>
            <p:cNvPr id="8" name="Group 7"/>
            <p:cNvGrpSpPr/>
            <p:nvPr/>
          </p:nvGrpSpPr>
          <p:grpSpPr>
            <a:xfrm>
              <a:off x="3244192" y="1552429"/>
              <a:ext cx="1943570" cy="890803"/>
              <a:chOff x="1653208" y="5118195"/>
              <a:chExt cx="1828800" cy="83820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3208" y="5118195"/>
                <a:ext cx="838200" cy="83820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1408" y="5118195"/>
                <a:ext cx="990600" cy="832104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490" y="1567209"/>
              <a:ext cx="787561" cy="78756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478" y="3852733"/>
              <a:ext cx="1048630" cy="104863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225175" y="1907817"/>
              <a:ext cx="1503587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 err="1">
                  <a:solidFill>
                    <a:srgbClr val="FFB900"/>
                  </a:solidFill>
                  <a:latin typeface="Segoe UI"/>
                </a:rPr>
                <a:t>xgboost</a:t>
              </a:r>
              <a:endParaRPr lang="en-US" sz="1600" b="1" kern="0" dirty="0">
                <a:solidFill>
                  <a:srgbClr val="FFB900"/>
                </a:solidFill>
                <a:latin typeface="Segoe UI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95668" y="1307676"/>
              <a:ext cx="2489423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 err="1">
                  <a:solidFill>
                    <a:srgbClr val="FFB900"/>
                  </a:solidFill>
                  <a:latin typeface="Segoe UI"/>
                </a:rPr>
                <a:t>Vowpal</a:t>
              </a:r>
              <a:r>
                <a:rPr lang="en-US" sz="1600" b="1" kern="0" dirty="0">
                  <a:solidFill>
                    <a:srgbClr val="FFB900"/>
                  </a:solidFill>
                  <a:latin typeface="Segoe UI"/>
                </a:rPr>
                <a:t>  Wabbit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551546" y="1923110"/>
              <a:ext cx="1224615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>
                  <a:solidFill>
                    <a:srgbClr val="FFB900"/>
                  </a:solidFill>
                  <a:latin typeface="Segoe UI"/>
                </a:rPr>
                <a:t>Rattle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059" y="2665908"/>
              <a:ext cx="914970" cy="91497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358228" y="5103514"/>
              <a:ext cx="2415274" cy="933844"/>
              <a:chOff x="4977304" y="5404501"/>
              <a:chExt cx="2941560" cy="1095375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7304" y="5404501"/>
                <a:ext cx="1095375" cy="1095375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2726" y="5404501"/>
                <a:ext cx="1846138" cy="1095375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04" y="1573143"/>
              <a:ext cx="1152020" cy="77569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5482738" y="2954816"/>
              <a:ext cx="2235014" cy="3125477"/>
              <a:chOff x="7208592" y="3390502"/>
              <a:chExt cx="1972770" cy="275875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878" y="3390502"/>
                <a:ext cx="1280119" cy="716686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8837" y="3390502"/>
                <a:ext cx="788557" cy="792560"/>
              </a:xfrm>
              <a:prstGeom prst="rect">
                <a:avLst/>
              </a:prstGeom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7208592" y="4049784"/>
                <a:ext cx="1972770" cy="2099468"/>
                <a:chOff x="6963554" y="4339394"/>
                <a:chExt cx="1490913" cy="1858416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63555" y="4339394"/>
                  <a:ext cx="1490911" cy="1332934"/>
                </a:xfrm>
                <a:prstGeom prst="rect">
                  <a:avLst/>
                </a:prstGeom>
              </p:spPr>
            </p:pic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3554" y="5672328"/>
                  <a:ext cx="723883" cy="525482"/>
                </a:xfrm>
                <a:prstGeom prst="rect">
                  <a:avLst/>
                </a:prstGeom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74049" y="5672328"/>
                  <a:ext cx="780418" cy="52548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30574" y="3802856"/>
              <a:ext cx="1167054" cy="1148382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3244192" y="3020098"/>
              <a:ext cx="1960403" cy="2994913"/>
              <a:chOff x="5055670" y="3446599"/>
              <a:chExt cx="1828800" cy="2793863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055670" y="4926572"/>
                <a:ext cx="1828800" cy="1313890"/>
                <a:chOff x="10924709" y="3117973"/>
                <a:chExt cx="1322800" cy="937905"/>
              </a:xfrm>
            </p:grpSpPr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24709" y="3117973"/>
                  <a:ext cx="1322800" cy="937905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11088430" y="3268410"/>
                  <a:ext cx="766877" cy="455217"/>
                </a:xfrm>
                <a:prstGeom prst="rect">
                  <a:avLst/>
                </a:prstGeom>
                <a:noFill/>
              </p:spPr>
              <p:txBody>
                <a:bodyPr wrap="none" lIns="179259" tIns="143407" rIns="179259" bIns="143407" rtlCol="0">
                  <a:spAutoFit/>
                </a:bodyPr>
                <a:lstStyle/>
                <a:p>
                  <a:pPr defTabSz="896214">
                    <a:lnSpc>
                      <a:spcPct val="90000"/>
                    </a:lnSpc>
                    <a:spcAft>
                      <a:spcPts val="588"/>
                    </a:spcAft>
                    <a:defRPr/>
                  </a:pPr>
                  <a:r>
                    <a:rPr lang="en-US" sz="1600" kern="0" dirty="0">
                      <a:solidFill>
                        <a:srgbClr val="FFB900"/>
                      </a:solidFill>
                      <a:latin typeface="Segoe UI"/>
                    </a:rPr>
                    <a:t>CNTK</a:t>
                  </a:r>
                </a:p>
              </p:txBody>
            </p:sp>
          </p:grp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55670" y="3446599"/>
                <a:ext cx="1828800" cy="1472925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401687" y="3361078"/>
              <a:ext cx="1712769" cy="1629714"/>
              <a:chOff x="9597696" y="4718462"/>
              <a:chExt cx="1747361" cy="166263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19"/>
              <a:srcRect l="11674" t="7316" r="12326"/>
              <a:stretch/>
            </p:blipFill>
            <p:spPr>
              <a:xfrm>
                <a:off x="9597696" y="4718462"/>
                <a:ext cx="1747361" cy="1598199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9643055" y="6034699"/>
                <a:ext cx="1656702" cy="346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192">
                  <a:defRPr/>
                </a:pPr>
                <a:r>
                  <a:rPr lang="en-US" sz="1050" dirty="0">
                    <a:solidFill>
                      <a:srgbClr val="000000"/>
                    </a:solidFill>
                    <a:latin typeface="Segoe UI"/>
                  </a:rPr>
                  <a:t>Developer edition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01687" y="1567211"/>
              <a:ext cx="2240744" cy="1308783"/>
              <a:chOff x="198437" y="2311272"/>
              <a:chExt cx="2286000" cy="1335217"/>
            </a:xfrm>
          </p:grpSpPr>
          <p:sp>
            <p:nvSpPr>
              <p:cNvPr id="23" name="Rectangle 22"/>
              <p:cNvSpPr/>
              <p:nvPr/>
            </p:nvSpPr>
            <p:spPr bwMode="auto">
              <a:xfrm>
                <a:off x="198437" y="2311272"/>
                <a:ext cx="2286000" cy="1335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92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pic>
            <p:nvPicPr>
              <p:cNvPr id="24" name="Picture 2" descr="https://www.continuum.io/sites/default/files/Anaconda_Logo_0702_0.png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757" y="2429670"/>
                <a:ext cx="2127480" cy="1063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95668" y="5221614"/>
              <a:ext cx="3054045" cy="717702"/>
            </a:xfrm>
            <a:prstGeom prst="rect">
              <a:avLst/>
            </a:prstGeom>
          </p:spPr>
        </p:pic>
      </p:grpSp>
      <p:sp>
        <p:nvSpPr>
          <p:cNvPr id="41" name="Rectangle 40"/>
          <p:cNvSpPr/>
          <p:nvPr/>
        </p:nvSpPr>
        <p:spPr>
          <a:xfrm>
            <a:off x="9139335" y="3306633"/>
            <a:ext cx="2844619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 2.0.2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 (local)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Yarn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9032" y="6202339"/>
            <a:ext cx="2572058" cy="46211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b="1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http://aka.ms/dsvm</a:t>
            </a:r>
          </a:p>
        </p:txBody>
      </p:sp>
      <p:sp>
        <p:nvSpPr>
          <p:cNvPr id="4" name="Rectangle 3"/>
          <p:cNvSpPr/>
          <p:nvPr/>
        </p:nvSpPr>
        <p:spPr>
          <a:xfrm>
            <a:off x="3850252" y="1650813"/>
            <a:ext cx="4361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Data-science virtual machine</a:t>
            </a:r>
          </a:p>
        </p:txBody>
      </p:sp>
      <p:sp>
        <p:nvSpPr>
          <p:cNvPr id="44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1322785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Spark clusters in Azure HDInsight</a:t>
            </a:r>
          </a:p>
        </p:txBody>
      </p:sp>
      <p:sp>
        <p:nvSpPr>
          <p:cNvPr id="6" name="Rectangle 5"/>
          <p:cNvSpPr/>
          <p:nvPr/>
        </p:nvSpPr>
        <p:spPr>
          <a:xfrm>
            <a:off x="7380835" y="2093776"/>
            <a:ext cx="4056529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Provisions Azure compute resources with Spark 2.0.2 installed and configured.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multiple versions (e.g. Spark 1.6).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Stores data in Azure Blob storage (WASB), Azure Data Lake Store or Local HDFS.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3" y="1113909"/>
            <a:ext cx="6466195" cy="5666611"/>
          </a:xfrm>
          <a:prstGeom prst="rect">
            <a:avLst/>
          </a:prstGeom>
        </p:spPr>
      </p:pic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102791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44" t="4613" r="7353" b="5656"/>
          <a:stretch/>
        </p:blipFill>
        <p:spPr>
          <a:xfrm>
            <a:off x="1858256" y="1625672"/>
            <a:ext cx="6566607" cy="50132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Rectangle 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78071" y="363310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</a:rPr>
              <a:t>GitHub repository for all code and scripts</a:t>
            </a:r>
            <a:endParaRPr lang="en-US" sz="4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36196" y="4085726"/>
            <a:ext cx="2852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tinyurl.com/Strata2017R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84880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963155"/>
            <a:ext cx="9144000" cy="93169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>
                <a:latin typeface="+mn-lt"/>
              </a:rPr>
              <a:t>SparkR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19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303486" y="5937505"/>
            <a:ext cx="23489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Debraj GuhaThakurta</a:t>
            </a:r>
          </a:p>
          <a:p>
            <a:pPr algn="ctr"/>
            <a:r>
              <a:rPr lang="en-US" dirty="0"/>
              <a:t>Srini Kumar</a:t>
            </a:r>
          </a:p>
        </p:txBody>
      </p:sp>
    </p:spTree>
    <p:extLst>
      <p:ext uri="{BB962C8B-B14F-4D97-AF65-F5344CB8AC3E}">
        <p14:creationId xmlns:p14="http://schemas.microsoft.com/office/powerpoint/2010/main" val="207596346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436561" y="287139"/>
            <a:ext cx="8251063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Key learning objectives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2790" y="1869440"/>
            <a:ext cx="11137064" cy="4226560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scale R code with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distributed, parallel, and off-memory processing 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develop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scalable E2E R data-science process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easily operationalize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code and models written in R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use cloud infrastructure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(single node or clusters) to develop, scale, operationalize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Segoe UI"/>
              <a:ea typeface="ＭＳ Ｐゴシック" charset="0"/>
            </a:endParaRPr>
          </a:p>
          <a:p>
            <a:pPr marL="336145" marR="0" lvl="1" indent="0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ＭＳ Ｐゴシック" charset="0"/>
              <a:cs typeface="+mn-cs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28514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 bwMode="auto">
          <a:xfrm flipV="1">
            <a:off x="0" y="376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chemeClr val="bg1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65" y="18828"/>
            <a:ext cx="11655078" cy="899665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Model deployment using R-server operationalization services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7479" y="1450359"/>
            <a:ext cx="11354946" cy="5383339"/>
            <a:chOff x="427479" y="957199"/>
            <a:chExt cx="11418822" cy="5904344"/>
          </a:xfrm>
        </p:grpSpPr>
        <p:grpSp>
          <p:nvGrpSpPr>
            <p:cNvPr id="45" name="Group 44"/>
            <p:cNvGrpSpPr/>
            <p:nvPr/>
          </p:nvGrpSpPr>
          <p:grpSpPr>
            <a:xfrm>
              <a:off x="427479" y="2078882"/>
              <a:ext cx="1138238" cy="916536"/>
              <a:chOff x="1" y="770872"/>
              <a:chExt cx="1219200" cy="981728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" y="1404235"/>
                <a:ext cx="1219200" cy="348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400" b="1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Data Scientist</a:t>
                </a:r>
              </a:p>
            </p:txBody>
          </p:sp>
          <p:grpSp>
            <p:nvGrpSpPr>
              <p:cNvPr id="47" name="Group 46"/>
              <p:cNvGrpSpPr>
                <a:grpSpLocks noChangeAspect="1"/>
              </p:cNvGrpSpPr>
              <p:nvPr/>
            </p:nvGrpSpPr>
            <p:grpSpPr>
              <a:xfrm>
                <a:off x="243002" y="770872"/>
                <a:ext cx="564718" cy="522569"/>
                <a:chOff x="5809310" y="1674658"/>
                <a:chExt cx="4585732" cy="4226967"/>
              </a:xfrm>
              <a:solidFill>
                <a:srgbClr val="505050">
                  <a:lumMod val="50000"/>
                </a:srgbClr>
              </a:solidFill>
            </p:grpSpPr>
            <p:sp>
              <p:nvSpPr>
                <p:cNvPr id="48" name="Oval 47"/>
                <p:cNvSpPr/>
                <p:nvPr/>
              </p:nvSpPr>
              <p:spPr>
                <a:xfrm>
                  <a:off x="6881217" y="1674658"/>
                  <a:ext cx="2210082" cy="2210082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9" name="Freeform 48"/>
                <p:cNvSpPr/>
                <p:nvPr/>
              </p:nvSpPr>
              <p:spPr>
                <a:xfrm>
                  <a:off x="5809310" y="3984172"/>
                  <a:ext cx="3316029" cy="1917453"/>
                </a:xfrm>
                <a:custGeom>
                  <a:avLst/>
                  <a:gdLst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258008 w 3331029"/>
                    <a:gd name="connsiteY15" fmla="*/ 1716833 h 1912775"/>
                    <a:gd name="connsiteX16" fmla="*/ 2164702 w 3331029"/>
                    <a:gd name="connsiteY16" fmla="*/ 1782147 h 1912775"/>
                    <a:gd name="connsiteX17" fmla="*/ 1968760 w 3331029"/>
                    <a:gd name="connsiteY17" fmla="*/ 1446245 h 1912775"/>
                    <a:gd name="connsiteX18" fmla="*/ 1688841 w 3331029"/>
                    <a:gd name="connsiteY18" fmla="*/ 886408 h 1912775"/>
                    <a:gd name="connsiteX19" fmla="*/ 1558213 w 3331029"/>
                    <a:gd name="connsiteY19" fmla="*/ 457200 h 1912775"/>
                    <a:gd name="connsiteX20" fmla="*/ 1418253 w 3331029"/>
                    <a:gd name="connsiteY20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164702 w 3331029"/>
                    <a:gd name="connsiteY15" fmla="*/ 1782147 h 1912775"/>
                    <a:gd name="connsiteX16" fmla="*/ 1968760 w 3331029"/>
                    <a:gd name="connsiteY16" fmla="*/ 1446245 h 1912775"/>
                    <a:gd name="connsiteX17" fmla="*/ 1688841 w 3331029"/>
                    <a:gd name="connsiteY17" fmla="*/ 886408 h 1912775"/>
                    <a:gd name="connsiteX18" fmla="*/ 1558213 w 3331029"/>
                    <a:gd name="connsiteY18" fmla="*/ 457200 h 1912775"/>
                    <a:gd name="connsiteX19" fmla="*/ 1418253 w 3331029"/>
                    <a:gd name="connsiteY19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164702 w 3331029"/>
                    <a:gd name="connsiteY14" fmla="*/ 1782147 h 1912775"/>
                    <a:gd name="connsiteX15" fmla="*/ 1968760 w 3331029"/>
                    <a:gd name="connsiteY15" fmla="*/ 1446245 h 1912775"/>
                    <a:gd name="connsiteX16" fmla="*/ 1688841 w 3331029"/>
                    <a:gd name="connsiteY16" fmla="*/ 886408 h 1912775"/>
                    <a:gd name="connsiteX17" fmla="*/ 1558213 w 3331029"/>
                    <a:gd name="connsiteY17" fmla="*/ 457200 h 1912775"/>
                    <a:gd name="connsiteX18" fmla="*/ 1418253 w 3331029"/>
                    <a:gd name="connsiteY18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558213 w 3331029"/>
                    <a:gd name="connsiteY16" fmla="*/ 457200 h 1912775"/>
                    <a:gd name="connsiteX17" fmla="*/ 1418253 w 3331029"/>
                    <a:gd name="connsiteY17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418253 w 3331029"/>
                    <a:gd name="connsiteY16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418253 w 3331029"/>
                    <a:gd name="connsiteY15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36914 w 3331029"/>
                    <a:gd name="connsiteY0" fmla="*/ 0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36914 w 3331029"/>
                    <a:gd name="connsiteY14" fmla="*/ 0 h 1912775"/>
                    <a:gd name="connsiteX0" fmla="*/ 1436914 w 3331029"/>
                    <a:gd name="connsiteY0" fmla="*/ 0 h 1912775"/>
                    <a:gd name="connsiteX1" fmla="*/ 223935 w 3331029"/>
                    <a:gd name="connsiteY1" fmla="*/ 699796 h 1912775"/>
                    <a:gd name="connsiteX2" fmla="*/ 130629 w 3331029"/>
                    <a:gd name="connsiteY2" fmla="*/ 989045 h 1912775"/>
                    <a:gd name="connsiteX3" fmla="*/ 0 w 3331029"/>
                    <a:gd name="connsiteY3" fmla="*/ 1614196 h 1912775"/>
                    <a:gd name="connsiteX4" fmla="*/ 746449 w 3331029"/>
                    <a:gd name="connsiteY4" fmla="*/ 1828800 h 1912775"/>
                    <a:gd name="connsiteX5" fmla="*/ 1735494 w 3331029"/>
                    <a:gd name="connsiteY5" fmla="*/ 1912775 h 1912775"/>
                    <a:gd name="connsiteX6" fmla="*/ 2948474 w 3331029"/>
                    <a:gd name="connsiteY6" fmla="*/ 1884784 h 1912775"/>
                    <a:gd name="connsiteX7" fmla="*/ 2901821 w 3331029"/>
                    <a:gd name="connsiteY7" fmla="*/ 1772816 h 1912775"/>
                    <a:gd name="connsiteX8" fmla="*/ 3247053 w 3331029"/>
                    <a:gd name="connsiteY8" fmla="*/ 783771 h 1912775"/>
                    <a:gd name="connsiteX9" fmla="*/ 3331029 w 3331029"/>
                    <a:gd name="connsiteY9" fmla="*/ 513184 h 1912775"/>
                    <a:gd name="connsiteX10" fmla="*/ 3331029 w 3331029"/>
                    <a:gd name="connsiteY10" fmla="*/ 158620 h 1912775"/>
                    <a:gd name="connsiteX11" fmla="*/ 2911151 w 3331029"/>
                    <a:gd name="connsiteY11" fmla="*/ 0 h 1912775"/>
                    <a:gd name="connsiteX12" fmla="*/ 2164702 w 3331029"/>
                    <a:gd name="connsiteY12" fmla="*/ 1782147 h 1912775"/>
                    <a:gd name="connsiteX13" fmla="*/ 1436914 w 3331029"/>
                    <a:gd name="connsiteY13" fmla="*/ 0 h 1912775"/>
                    <a:gd name="connsiteX0" fmla="*/ 1436914 w 3331029"/>
                    <a:gd name="connsiteY0" fmla="*/ 0 h 1912775"/>
                    <a:gd name="connsiteX1" fmla="*/ 130629 w 3331029"/>
                    <a:gd name="connsiteY1" fmla="*/ 989045 h 1912775"/>
                    <a:gd name="connsiteX2" fmla="*/ 0 w 3331029"/>
                    <a:gd name="connsiteY2" fmla="*/ 1614196 h 1912775"/>
                    <a:gd name="connsiteX3" fmla="*/ 746449 w 3331029"/>
                    <a:gd name="connsiteY3" fmla="*/ 1828800 h 1912775"/>
                    <a:gd name="connsiteX4" fmla="*/ 1735494 w 3331029"/>
                    <a:gd name="connsiteY4" fmla="*/ 1912775 h 1912775"/>
                    <a:gd name="connsiteX5" fmla="*/ 2948474 w 3331029"/>
                    <a:gd name="connsiteY5" fmla="*/ 1884784 h 1912775"/>
                    <a:gd name="connsiteX6" fmla="*/ 2901821 w 3331029"/>
                    <a:gd name="connsiteY6" fmla="*/ 1772816 h 1912775"/>
                    <a:gd name="connsiteX7" fmla="*/ 3247053 w 3331029"/>
                    <a:gd name="connsiteY7" fmla="*/ 783771 h 1912775"/>
                    <a:gd name="connsiteX8" fmla="*/ 3331029 w 3331029"/>
                    <a:gd name="connsiteY8" fmla="*/ 513184 h 1912775"/>
                    <a:gd name="connsiteX9" fmla="*/ 3331029 w 3331029"/>
                    <a:gd name="connsiteY9" fmla="*/ 158620 h 1912775"/>
                    <a:gd name="connsiteX10" fmla="*/ 2911151 w 3331029"/>
                    <a:gd name="connsiteY10" fmla="*/ 0 h 1912775"/>
                    <a:gd name="connsiteX11" fmla="*/ 2164702 w 3331029"/>
                    <a:gd name="connsiteY11" fmla="*/ 1782147 h 1912775"/>
                    <a:gd name="connsiteX12" fmla="*/ 1436914 w 3331029"/>
                    <a:gd name="connsiteY12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1735494 w 3331029"/>
                    <a:gd name="connsiteY2" fmla="*/ 1912775 h 1912775"/>
                    <a:gd name="connsiteX3" fmla="*/ 2948474 w 3331029"/>
                    <a:gd name="connsiteY3" fmla="*/ 1884784 h 1912775"/>
                    <a:gd name="connsiteX4" fmla="*/ 2901821 w 3331029"/>
                    <a:gd name="connsiteY4" fmla="*/ 1772816 h 1912775"/>
                    <a:gd name="connsiteX5" fmla="*/ 3247053 w 3331029"/>
                    <a:gd name="connsiteY5" fmla="*/ 783771 h 1912775"/>
                    <a:gd name="connsiteX6" fmla="*/ 3331029 w 3331029"/>
                    <a:gd name="connsiteY6" fmla="*/ 513184 h 1912775"/>
                    <a:gd name="connsiteX7" fmla="*/ 3331029 w 3331029"/>
                    <a:gd name="connsiteY7" fmla="*/ 158620 h 1912775"/>
                    <a:gd name="connsiteX8" fmla="*/ 2911151 w 3331029"/>
                    <a:gd name="connsiteY8" fmla="*/ 0 h 1912775"/>
                    <a:gd name="connsiteX9" fmla="*/ 2164702 w 3331029"/>
                    <a:gd name="connsiteY9" fmla="*/ 1782147 h 1912775"/>
                    <a:gd name="connsiteX10" fmla="*/ 1436914 w 3331029"/>
                    <a:gd name="connsiteY10" fmla="*/ 0 h 1912775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247053 w 3331029"/>
                    <a:gd name="connsiteY4" fmla="*/ 783771 h 1915295"/>
                    <a:gd name="connsiteX5" fmla="*/ 3331029 w 3331029"/>
                    <a:gd name="connsiteY5" fmla="*/ 513184 h 1915295"/>
                    <a:gd name="connsiteX6" fmla="*/ 3331029 w 3331029"/>
                    <a:gd name="connsiteY6" fmla="*/ 158620 h 1915295"/>
                    <a:gd name="connsiteX7" fmla="*/ 2911151 w 3331029"/>
                    <a:gd name="connsiteY7" fmla="*/ 0 h 1915295"/>
                    <a:gd name="connsiteX8" fmla="*/ 2164702 w 3331029"/>
                    <a:gd name="connsiteY8" fmla="*/ 1782147 h 1915295"/>
                    <a:gd name="connsiteX9" fmla="*/ 1436914 w 3331029"/>
                    <a:gd name="connsiteY9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14689 w 3308804"/>
                    <a:gd name="connsiteY0" fmla="*/ 0 h 1917453"/>
                    <a:gd name="connsiteX1" fmla="*/ 0 w 3308804"/>
                    <a:gd name="connsiteY1" fmla="*/ 1623721 h 1917453"/>
                    <a:gd name="connsiteX2" fmla="*/ 2926249 w 3308804"/>
                    <a:gd name="connsiteY2" fmla="*/ 1884784 h 1917453"/>
                    <a:gd name="connsiteX3" fmla="*/ 2879596 w 3308804"/>
                    <a:gd name="connsiteY3" fmla="*/ 1772816 h 1917453"/>
                    <a:gd name="connsiteX4" fmla="*/ 3308804 w 3308804"/>
                    <a:gd name="connsiteY4" fmla="*/ 513184 h 1917453"/>
                    <a:gd name="connsiteX5" fmla="*/ 3308804 w 3308804"/>
                    <a:gd name="connsiteY5" fmla="*/ 158620 h 1917453"/>
                    <a:gd name="connsiteX6" fmla="*/ 2888926 w 3308804"/>
                    <a:gd name="connsiteY6" fmla="*/ 0 h 1917453"/>
                    <a:gd name="connsiteX7" fmla="*/ 2142477 w 3308804"/>
                    <a:gd name="connsiteY7" fmla="*/ 1782147 h 1917453"/>
                    <a:gd name="connsiteX8" fmla="*/ 1414689 w 3308804"/>
                    <a:gd name="connsiteY8" fmla="*/ 0 h 1917453"/>
                    <a:gd name="connsiteX0" fmla="*/ 1417845 w 3311960"/>
                    <a:gd name="connsiteY0" fmla="*/ 0 h 1917453"/>
                    <a:gd name="connsiteX1" fmla="*/ 3156 w 3311960"/>
                    <a:gd name="connsiteY1" fmla="*/ 1623721 h 1917453"/>
                    <a:gd name="connsiteX2" fmla="*/ 2929405 w 3311960"/>
                    <a:gd name="connsiteY2" fmla="*/ 1884784 h 1917453"/>
                    <a:gd name="connsiteX3" fmla="*/ 2882752 w 3311960"/>
                    <a:gd name="connsiteY3" fmla="*/ 1772816 h 1917453"/>
                    <a:gd name="connsiteX4" fmla="*/ 3311960 w 3311960"/>
                    <a:gd name="connsiteY4" fmla="*/ 513184 h 1917453"/>
                    <a:gd name="connsiteX5" fmla="*/ 3311960 w 3311960"/>
                    <a:gd name="connsiteY5" fmla="*/ 158620 h 1917453"/>
                    <a:gd name="connsiteX6" fmla="*/ 2892082 w 3311960"/>
                    <a:gd name="connsiteY6" fmla="*/ 0 h 1917453"/>
                    <a:gd name="connsiteX7" fmla="*/ 2145633 w 3311960"/>
                    <a:gd name="connsiteY7" fmla="*/ 1782147 h 1917453"/>
                    <a:gd name="connsiteX8" fmla="*/ 1417845 w 3311960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16029" h="1917453">
                      <a:moveTo>
                        <a:pt x="1421914" y="0"/>
                      </a:moveTo>
                      <a:cubicBezTo>
                        <a:pt x="-316689" y="435428"/>
                        <a:pt x="45908" y="1617501"/>
                        <a:pt x="7225" y="1623721"/>
                      </a:cubicBezTo>
                      <a:cubicBezTo>
                        <a:pt x="868946" y="1956513"/>
                        <a:pt x="1941319" y="1943878"/>
                        <a:pt x="2933474" y="1884784"/>
                      </a:cubicBezTo>
                      <a:lnTo>
                        <a:pt x="2886821" y="1772816"/>
                      </a:lnTo>
                      <a:lnTo>
                        <a:pt x="3316029" y="513184"/>
                      </a:lnTo>
                      <a:lnTo>
                        <a:pt x="3316029" y="158620"/>
                      </a:lnTo>
                      <a:lnTo>
                        <a:pt x="2896151" y="0"/>
                      </a:lnTo>
                      <a:cubicBezTo>
                        <a:pt x="2731310" y="584719"/>
                        <a:pt x="2473163" y="1374710"/>
                        <a:pt x="2149702" y="1782147"/>
                      </a:cubicBezTo>
                      <a:cubicBezTo>
                        <a:pt x="1826241" y="1377820"/>
                        <a:pt x="1568094" y="572278"/>
                        <a:pt x="1421914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0" name="Freeform 49"/>
                <p:cNvSpPr/>
                <p:nvPr/>
              </p:nvSpPr>
              <p:spPr>
                <a:xfrm>
                  <a:off x="7703901" y="4266374"/>
                  <a:ext cx="426246" cy="1117201"/>
                </a:xfrm>
                <a:custGeom>
                  <a:avLst/>
                  <a:gdLst>
                    <a:gd name="connsiteX0" fmla="*/ 73823 w 426246"/>
                    <a:gd name="connsiteY0" fmla="*/ 402431 h 1117201"/>
                    <a:gd name="connsiteX1" fmla="*/ 352424 w 426246"/>
                    <a:gd name="connsiteY1" fmla="*/ 402431 h 1117201"/>
                    <a:gd name="connsiteX2" fmla="*/ 426246 w 426246"/>
                    <a:gd name="connsiteY2" fmla="*/ 726281 h 1117201"/>
                    <a:gd name="connsiteX3" fmla="*/ 426245 w 426246"/>
                    <a:gd name="connsiteY3" fmla="*/ 726281 h 1117201"/>
                    <a:gd name="connsiteX4" fmla="*/ 213123 w 426246"/>
                    <a:gd name="connsiteY4" fmla="*/ 1117201 h 1117201"/>
                    <a:gd name="connsiteX5" fmla="*/ 0 w 426246"/>
                    <a:gd name="connsiteY5" fmla="*/ 726281 h 1117201"/>
                    <a:gd name="connsiteX6" fmla="*/ 1 w 426246"/>
                    <a:gd name="connsiteY6" fmla="*/ 726281 h 1117201"/>
                    <a:gd name="connsiteX7" fmla="*/ 46437 w 426246"/>
                    <a:gd name="connsiteY7" fmla="*/ 0 h 1117201"/>
                    <a:gd name="connsiteX8" fmla="*/ 379811 w 426246"/>
                    <a:gd name="connsiteY8" fmla="*/ 0 h 1117201"/>
                    <a:gd name="connsiteX9" fmla="*/ 426246 w 426246"/>
                    <a:gd name="connsiteY9" fmla="*/ 46435 h 1117201"/>
                    <a:gd name="connsiteX10" fmla="*/ 358380 w 426246"/>
                    <a:gd name="connsiteY10" fmla="*/ 335756 h 1117201"/>
                    <a:gd name="connsiteX11" fmla="*/ 65488 w 426246"/>
                    <a:gd name="connsiteY11" fmla="*/ 335756 h 1117201"/>
                    <a:gd name="connsiteX12" fmla="*/ 2 w 426246"/>
                    <a:gd name="connsiteY12" fmla="*/ 46435 h 1117201"/>
                    <a:gd name="connsiteX13" fmla="*/ 46437 w 426246"/>
                    <a:gd name="connsiteY13" fmla="*/ 0 h 1117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26246" h="1117201">
                      <a:moveTo>
                        <a:pt x="73823" y="402431"/>
                      </a:moveTo>
                      <a:lnTo>
                        <a:pt x="352424" y="402431"/>
                      </a:lnTo>
                      <a:lnTo>
                        <a:pt x="426246" y="726281"/>
                      </a:lnTo>
                      <a:lnTo>
                        <a:pt x="426245" y="726281"/>
                      </a:lnTo>
                      <a:lnTo>
                        <a:pt x="213123" y="1117201"/>
                      </a:lnTo>
                      <a:lnTo>
                        <a:pt x="0" y="726281"/>
                      </a:lnTo>
                      <a:lnTo>
                        <a:pt x="1" y="726281"/>
                      </a:lnTo>
                      <a:close/>
                      <a:moveTo>
                        <a:pt x="46437" y="0"/>
                      </a:moveTo>
                      <a:lnTo>
                        <a:pt x="379811" y="0"/>
                      </a:lnTo>
                      <a:cubicBezTo>
                        <a:pt x="405456" y="0"/>
                        <a:pt x="426246" y="20790"/>
                        <a:pt x="426246" y="46435"/>
                      </a:cubicBezTo>
                      <a:lnTo>
                        <a:pt x="358380" y="335756"/>
                      </a:lnTo>
                      <a:lnTo>
                        <a:pt x="65488" y="335756"/>
                      </a:lnTo>
                      <a:cubicBezTo>
                        <a:pt x="49813" y="273249"/>
                        <a:pt x="2" y="102394"/>
                        <a:pt x="2" y="46435"/>
                      </a:cubicBezTo>
                      <a:cubicBezTo>
                        <a:pt x="2" y="20790"/>
                        <a:pt x="20792" y="0"/>
                        <a:pt x="46437" y="0"/>
                      </a:cubicBezTo>
                      <a:close/>
                    </a:path>
                  </a:pathLst>
                </a:cu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1" name="Freeform 50"/>
                <p:cNvSpPr/>
                <p:nvPr/>
              </p:nvSpPr>
              <p:spPr>
                <a:xfrm>
                  <a:off x="8847534" y="3857942"/>
                  <a:ext cx="1547508" cy="2041525"/>
                </a:xfrm>
                <a:custGeom>
                  <a:avLst/>
                  <a:gdLst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39750 w 1543050"/>
                    <a:gd name="connsiteY17" fmla="*/ 679450 h 2041525"/>
                    <a:gd name="connsiteX18" fmla="*/ 558800 w 1543050"/>
                    <a:gd name="connsiteY18" fmla="*/ 536575 h 2041525"/>
                    <a:gd name="connsiteX19" fmla="*/ 552450 w 1543050"/>
                    <a:gd name="connsiteY19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20775 w 1543050"/>
                    <a:gd name="connsiteY11" fmla="*/ 12700 h 2041525"/>
                    <a:gd name="connsiteX12" fmla="*/ 996950 w 1543050"/>
                    <a:gd name="connsiteY12" fmla="*/ 12700 h 2041525"/>
                    <a:gd name="connsiteX13" fmla="*/ 1079500 w 1543050"/>
                    <a:gd name="connsiteY13" fmla="*/ 936625 h 2041525"/>
                    <a:gd name="connsiteX14" fmla="*/ 463550 w 1543050"/>
                    <a:gd name="connsiteY14" fmla="*/ 930275 h 2041525"/>
                    <a:gd name="connsiteX15" fmla="*/ 555625 w 1543050"/>
                    <a:gd name="connsiteY15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20775 w 1543050"/>
                    <a:gd name="connsiteY10" fmla="*/ 12700 h 2041525"/>
                    <a:gd name="connsiteX11" fmla="*/ 996950 w 1543050"/>
                    <a:gd name="connsiteY11" fmla="*/ 12700 h 2041525"/>
                    <a:gd name="connsiteX12" fmla="*/ 1079500 w 1543050"/>
                    <a:gd name="connsiteY12" fmla="*/ 936625 h 2041525"/>
                    <a:gd name="connsiteX13" fmla="*/ 463550 w 1543050"/>
                    <a:gd name="connsiteY13" fmla="*/ 930275 h 2041525"/>
                    <a:gd name="connsiteX14" fmla="*/ 555625 w 1543050"/>
                    <a:gd name="connsiteY14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0 w 1543050"/>
                    <a:gd name="connsiteY3" fmla="*/ 1873250 h 2041525"/>
                    <a:gd name="connsiteX4" fmla="*/ 57150 w 1543050"/>
                    <a:gd name="connsiteY4" fmla="*/ 1997075 h 2041525"/>
                    <a:gd name="connsiteX5" fmla="*/ 171450 w 1543050"/>
                    <a:gd name="connsiteY5" fmla="*/ 2041525 h 2041525"/>
                    <a:gd name="connsiteX6" fmla="*/ 1381125 w 1543050"/>
                    <a:gd name="connsiteY6" fmla="*/ 2041525 h 2041525"/>
                    <a:gd name="connsiteX7" fmla="*/ 1508125 w 1543050"/>
                    <a:gd name="connsiteY7" fmla="*/ 1990725 h 2041525"/>
                    <a:gd name="connsiteX8" fmla="*/ 1543050 w 1543050"/>
                    <a:gd name="connsiteY8" fmla="*/ 180657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16025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43050 w 1543050"/>
                    <a:gd name="connsiteY6" fmla="*/ 1806575 h 2041525"/>
                    <a:gd name="connsiteX7" fmla="*/ 1244600 w 1543050"/>
                    <a:gd name="connsiteY7" fmla="*/ 96202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6413"/>
                    <a:gd name="connsiteY0" fmla="*/ 3175 h 2041525"/>
                    <a:gd name="connsiteX1" fmla="*/ 422275 w 1546413"/>
                    <a:gd name="connsiteY1" fmla="*/ 0 h 2041525"/>
                    <a:gd name="connsiteX2" fmla="*/ 0 w 1546413"/>
                    <a:gd name="connsiteY2" fmla="*/ 1873250 h 2041525"/>
                    <a:gd name="connsiteX3" fmla="*/ 171450 w 1546413"/>
                    <a:gd name="connsiteY3" fmla="*/ 2041525 h 2041525"/>
                    <a:gd name="connsiteX4" fmla="*/ 1381125 w 1546413"/>
                    <a:gd name="connsiteY4" fmla="*/ 2041525 h 2041525"/>
                    <a:gd name="connsiteX5" fmla="*/ 1543050 w 1546413"/>
                    <a:gd name="connsiteY5" fmla="*/ 1806575 h 2041525"/>
                    <a:gd name="connsiteX6" fmla="*/ 1244600 w 1546413"/>
                    <a:gd name="connsiteY6" fmla="*/ 962025 h 2041525"/>
                    <a:gd name="connsiteX7" fmla="*/ 1120775 w 1546413"/>
                    <a:gd name="connsiteY7" fmla="*/ 12700 h 2041525"/>
                    <a:gd name="connsiteX8" fmla="*/ 996950 w 1546413"/>
                    <a:gd name="connsiteY8" fmla="*/ 12700 h 2041525"/>
                    <a:gd name="connsiteX9" fmla="*/ 1079500 w 1546413"/>
                    <a:gd name="connsiteY9" fmla="*/ 936625 h 2041525"/>
                    <a:gd name="connsiteX10" fmla="*/ 463550 w 1546413"/>
                    <a:gd name="connsiteY10" fmla="*/ 930275 h 2041525"/>
                    <a:gd name="connsiteX11" fmla="*/ 555625 w 1546413"/>
                    <a:gd name="connsiteY11" fmla="*/ 3175 h 2041525"/>
                    <a:gd name="connsiteX0" fmla="*/ 557163 w 1547951"/>
                    <a:gd name="connsiteY0" fmla="*/ 3175 h 2041525"/>
                    <a:gd name="connsiteX1" fmla="*/ 423813 w 1547951"/>
                    <a:gd name="connsiteY1" fmla="*/ 0 h 2041525"/>
                    <a:gd name="connsiteX2" fmla="*/ 1538 w 1547951"/>
                    <a:gd name="connsiteY2" fmla="*/ 1873250 h 2041525"/>
                    <a:gd name="connsiteX3" fmla="*/ 172988 w 1547951"/>
                    <a:gd name="connsiteY3" fmla="*/ 2041525 h 2041525"/>
                    <a:gd name="connsiteX4" fmla="*/ 1382663 w 1547951"/>
                    <a:gd name="connsiteY4" fmla="*/ 2041525 h 2041525"/>
                    <a:gd name="connsiteX5" fmla="*/ 1544588 w 1547951"/>
                    <a:gd name="connsiteY5" fmla="*/ 1806575 h 2041525"/>
                    <a:gd name="connsiteX6" fmla="*/ 1246138 w 1547951"/>
                    <a:gd name="connsiteY6" fmla="*/ 962025 h 2041525"/>
                    <a:gd name="connsiteX7" fmla="*/ 1122313 w 1547951"/>
                    <a:gd name="connsiteY7" fmla="*/ 12700 h 2041525"/>
                    <a:gd name="connsiteX8" fmla="*/ 998488 w 1547951"/>
                    <a:gd name="connsiteY8" fmla="*/ 12700 h 2041525"/>
                    <a:gd name="connsiteX9" fmla="*/ 1081038 w 1547951"/>
                    <a:gd name="connsiteY9" fmla="*/ 936625 h 2041525"/>
                    <a:gd name="connsiteX10" fmla="*/ 465088 w 1547951"/>
                    <a:gd name="connsiteY10" fmla="*/ 930275 h 2041525"/>
                    <a:gd name="connsiteX11" fmla="*/ 557163 w 1547951"/>
                    <a:gd name="connsiteY11" fmla="*/ 3175 h 2041525"/>
                    <a:gd name="connsiteX0" fmla="*/ 557820 w 1548608"/>
                    <a:gd name="connsiteY0" fmla="*/ 3175 h 2041525"/>
                    <a:gd name="connsiteX1" fmla="*/ 424470 w 1548608"/>
                    <a:gd name="connsiteY1" fmla="*/ 0 h 2041525"/>
                    <a:gd name="connsiteX2" fmla="*/ 2195 w 1548608"/>
                    <a:gd name="connsiteY2" fmla="*/ 1873250 h 2041525"/>
                    <a:gd name="connsiteX3" fmla="*/ 173645 w 1548608"/>
                    <a:gd name="connsiteY3" fmla="*/ 2041525 h 2041525"/>
                    <a:gd name="connsiteX4" fmla="*/ 1383320 w 1548608"/>
                    <a:gd name="connsiteY4" fmla="*/ 2041525 h 2041525"/>
                    <a:gd name="connsiteX5" fmla="*/ 1545245 w 1548608"/>
                    <a:gd name="connsiteY5" fmla="*/ 1806575 h 2041525"/>
                    <a:gd name="connsiteX6" fmla="*/ 1246795 w 1548608"/>
                    <a:gd name="connsiteY6" fmla="*/ 962025 h 2041525"/>
                    <a:gd name="connsiteX7" fmla="*/ 1122970 w 1548608"/>
                    <a:gd name="connsiteY7" fmla="*/ 12700 h 2041525"/>
                    <a:gd name="connsiteX8" fmla="*/ 999145 w 1548608"/>
                    <a:gd name="connsiteY8" fmla="*/ 12700 h 2041525"/>
                    <a:gd name="connsiteX9" fmla="*/ 1081695 w 1548608"/>
                    <a:gd name="connsiteY9" fmla="*/ 936625 h 2041525"/>
                    <a:gd name="connsiteX10" fmla="*/ 465745 w 1548608"/>
                    <a:gd name="connsiteY10" fmla="*/ 930275 h 2041525"/>
                    <a:gd name="connsiteX11" fmla="*/ 557820 w 1548608"/>
                    <a:gd name="connsiteY11" fmla="*/ 3175 h 2041525"/>
                    <a:gd name="connsiteX0" fmla="*/ 557820 w 1547508"/>
                    <a:gd name="connsiteY0" fmla="*/ 3175 h 2041525"/>
                    <a:gd name="connsiteX1" fmla="*/ 424470 w 1547508"/>
                    <a:gd name="connsiteY1" fmla="*/ 0 h 2041525"/>
                    <a:gd name="connsiteX2" fmla="*/ 2195 w 1547508"/>
                    <a:gd name="connsiteY2" fmla="*/ 1873250 h 2041525"/>
                    <a:gd name="connsiteX3" fmla="*/ 173645 w 1547508"/>
                    <a:gd name="connsiteY3" fmla="*/ 2041525 h 2041525"/>
                    <a:gd name="connsiteX4" fmla="*/ 1383320 w 1547508"/>
                    <a:gd name="connsiteY4" fmla="*/ 2041525 h 2041525"/>
                    <a:gd name="connsiteX5" fmla="*/ 1545245 w 1547508"/>
                    <a:gd name="connsiteY5" fmla="*/ 1806575 h 2041525"/>
                    <a:gd name="connsiteX6" fmla="*/ 1246795 w 1547508"/>
                    <a:gd name="connsiteY6" fmla="*/ 962025 h 2041525"/>
                    <a:gd name="connsiteX7" fmla="*/ 1122970 w 1547508"/>
                    <a:gd name="connsiteY7" fmla="*/ 12700 h 2041525"/>
                    <a:gd name="connsiteX8" fmla="*/ 999145 w 1547508"/>
                    <a:gd name="connsiteY8" fmla="*/ 12700 h 2041525"/>
                    <a:gd name="connsiteX9" fmla="*/ 1081695 w 1547508"/>
                    <a:gd name="connsiteY9" fmla="*/ 936625 h 2041525"/>
                    <a:gd name="connsiteX10" fmla="*/ 465745 w 1547508"/>
                    <a:gd name="connsiteY10" fmla="*/ 930275 h 2041525"/>
                    <a:gd name="connsiteX11" fmla="*/ 557820 w 1547508"/>
                    <a:gd name="connsiteY11" fmla="*/ 3175 h 204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7508" h="2041525">
                      <a:moveTo>
                        <a:pt x="557820" y="3175"/>
                      </a:moveTo>
                      <a:lnTo>
                        <a:pt x="424470" y="0"/>
                      </a:lnTo>
                      <a:cubicBezTo>
                        <a:pt x="486912" y="795867"/>
                        <a:pt x="184228" y="1204383"/>
                        <a:pt x="2195" y="1873250"/>
                      </a:cubicBezTo>
                      <a:cubicBezTo>
                        <a:pt x="-10505" y="1940454"/>
                        <a:pt x="29976" y="2035439"/>
                        <a:pt x="173645" y="2041525"/>
                      </a:cubicBezTo>
                      <a:lnTo>
                        <a:pt x="1383320" y="2041525"/>
                      </a:lnTo>
                      <a:cubicBezTo>
                        <a:pt x="1492064" y="2017977"/>
                        <a:pt x="1561120" y="1948392"/>
                        <a:pt x="1545245" y="1806575"/>
                      </a:cubicBezTo>
                      <a:cubicBezTo>
                        <a:pt x="1496562" y="1635125"/>
                        <a:pt x="1333049" y="1194329"/>
                        <a:pt x="1246795" y="962025"/>
                      </a:cubicBezTo>
                      <a:cubicBezTo>
                        <a:pt x="1106566" y="609071"/>
                        <a:pt x="1134083" y="189971"/>
                        <a:pt x="1122970" y="12700"/>
                      </a:cubicBezTo>
                      <a:lnTo>
                        <a:pt x="999145" y="12700"/>
                      </a:lnTo>
                      <a:cubicBezTo>
                        <a:pt x="1004966" y="176212"/>
                        <a:pt x="961045" y="701146"/>
                        <a:pt x="1081695" y="936625"/>
                      </a:cubicBezTo>
                      <a:lnTo>
                        <a:pt x="465745" y="930275"/>
                      </a:lnTo>
                      <a:cubicBezTo>
                        <a:pt x="581103" y="772583"/>
                        <a:pt x="567874" y="183621"/>
                        <a:pt x="557820" y="3175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2" name="Rounded Rectangle 51"/>
                <p:cNvSpPr/>
                <p:nvPr/>
              </p:nvSpPr>
              <p:spPr>
                <a:xfrm>
                  <a:off x="9157704" y="3537266"/>
                  <a:ext cx="946824" cy="263525"/>
                </a:xfrm>
                <a:prstGeom prst="roundRect">
                  <a:avLst>
                    <a:gd name="adj" fmla="val 21666"/>
                  </a:avLst>
                </a:pr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3" name="Freeform 52"/>
                <p:cNvSpPr/>
                <p:nvPr/>
              </p:nvSpPr>
              <p:spPr>
                <a:xfrm>
                  <a:off x="7089322" y="2425771"/>
                  <a:ext cx="1793873" cy="629817"/>
                </a:xfrm>
                <a:custGeom>
                  <a:avLst/>
                  <a:gdLst>
                    <a:gd name="connsiteX0" fmla="*/ 1199486 w 1793873"/>
                    <a:gd name="connsiteY0" fmla="*/ 158945 h 629817"/>
                    <a:gd name="connsiteX1" fmla="*/ 1199486 w 1793873"/>
                    <a:gd name="connsiteY1" fmla="*/ 508195 h 629817"/>
                    <a:gd name="connsiteX2" fmla="*/ 1637636 w 1793873"/>
                    <a:gd name="connsiteY2" fmla="*/ 508195 h 629817"/>
                    <a:gd name="connsiteX3" fmla="*/ 1637636 w 1793873"/>
                    <a:gd name="connsiteY3" fmla="*/ 158945 h 629817"/>
                    <a:gd name="connsiteX4" fmla="*/ 151165 w 1793873"/>
                    <a:gd name="connsiteY4" fmla="*/ 158945 h 629817"/>
                    <a:gd name="connsiteX5" fmla="*/ 151165 w 1793873"/>
                    <a:gd name="connsiteY5" fmla="*/ 508195 h 629817"/>
                    <a:gd name="connsiteX6" fmla="*/ 589315 w 1793873"/>
                    <a:gd name="connsiteY6" fmla="*/ 508195 h 629817"/>
                    <a:gd name="connsiteX7" fmla="*/ 589315 w 1793873"/>
                    <a:gd name="connsiteY7" fmla="*/ 158945 h 629817"/>
                    <a:gd name="connsiteX8" fmla="*/ 170284 w 1793873"/>
                    <a:gd name="connsiteY8" fmla="*/ 0 h 629817"/>
                    <a:gd name="connsiteX9" fmla="*/ 571500 w 1793873"/>
                    <a:gd name="connsiteY9" fmla="*/ 0 h 629817"/>
                    <a:gd name="connsiteX10" fmla="*/ 580706 w 1793873"/>
                    <a:gd name="connsiteY10" fmla="*/ 1859 h 629817"/>
                    <a:gd name="connsiteX11" fmla="*/ 580706 w 1793873"/>
                    <a:gd name="connsiteY11" fmla="*/ 0 h 629817"/>
                    <a:gd name="connsiteX12" fmla="*/ 1222373 w 1793873"/>
                    <a:gd name="connsiteY12" fmla="*/ 0 h 629817"/>
                    <a:gd name="connsiteX13" fmla="*/ 1257524 w 1793873"/>
                    <a:gd name="connsiteY13" fmla="*/ 0 h 629817"/>
                    <a:gd name="connsiteX14" fmla="*/ 1623589 w 1793873"/>
                    <a:gd name="connsiteY14" fmla="*/ 0 h 629817"/>
                    <a:gd name="connsiteX15" fmla="*/ 1793873 w 1793873"/>
                    <a:gd name="connsiteY15" fmla="*/ 170284 h 629817"/>
                    <a:gd name="connsiteX16" fmla="*/ 1793873 w 1793873"/>
                    <a:gd name="connsiteY16" fmla="*/ 459533 h 629817"/>
                    <a:gd name="connsiteX17" fmla="*/ 1623589 w 1793873"/>
                    <a:gd name="connsiteY17" fmla="*/ 629817 h 629817"/>
                    <a:gd name="connsiteX18" fmla="*/ 1222373 w 1793873"/>
                    <a:gd name="connsiteY18" fmla="*/ 629817 h 629817"/>
                    <a:gd name="connsiteX19" fmla="*/ 1052089 w 1793873"/>
                    <a:gd name="connsiteY19" fmla="*/ 459533 h 629817"/>
                    <a:gd name="connsiteX20" fmla="*/ 1052089 w 1793873"/>
                    <a:gd name="connsiteY20" fmla="*/ 269867 h 629817"/>
                    <a:gd name="connsiteX21" fmla="*/ 1019448 w 1793873"/>
                    <a:gd name="connsiteY21" fmla="*/ 238597 h 629817"/>
                    <a:gd name="connsiteX22" fmla="*/ 772480 w 1793873"/>
                    <a:gd name="connsiteY22" fmla="*/ 239651 h 629817"/>
                    <a:gd name="connsiteX23" fmla="*/ 741784 w 1793873"/>
                    <a:gd name="connsiteY23" fmla="*/ 272720 h 629817"/>
                    <a:gd name="connsiteX24" fmla="*/ 741784 w 1793873"/>
                    <a:gd name="connsiteY24" fmla="*/ 459533 h 629817"/>
                    <a:gd name="connsiteX25" fmla="*/ 571500 w 1793873"/>
                    <a:gd name="connsiteY25" fmla="*/ 629817 h 629817"/>
                    <a:gd name="connsiteX26" fmla="*/ 170284 w 1793873"/>
                    <a:gd name="connsiteY26" fmla="*/ 629817 h 629817"/>
                    <a:gd name="connsiteX27" fmla="*/ 0 w 1793873"/>
                    <a:gd name="connsiteY27" fmla="*/ 459533 h 629817"/>
                    <a:gd name="connsiteX28" fmla="*/ 0 w 1793873"/>
                    <a:gd name="connsiteY28" fmla="*/ 170284 h 629817"/>
                    <a:gd name="connsiteX29" fmla="*/ 170284 w 1793873"/>
                    <a:gd name="connsiteY29" fmla="*/ 0 h 62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793873" h="629817">
                      <a:moveTo>
                        <a:pt x="1199486" y="158945"/>
                      </a:moveTo>
                      <a:lnTo>
                        <a:pt x="1199486" y="508195"/>
                      </a:lnTo>
                      <a:lnTo>
                        <a:pt x="1637636" y="508195"/>
                      </a:lnTo>
                      <a:lnTo>
                        <a:pt x="1637636" y="158945"/>
                      </a:lnTo>
                      <a:close/>
                      <a:moveTo>
                        <a:pt x="151165" y="158945"/>
                      </a:moveTo>
                      <a:lnTo>
                        <a:pt x="151165" y="508195"/>
                      </a:lnTo>
                      <a:lnTo>
                        <a:pt x="589315" y="508195"/>
                      </a:lnTo>
                      <a:lnTo>
                        <a:pt x="589315" y="158945"/>
                      </a:lnTo>
                      <a:close/>
                      <a:moveTo>
                        <a:pt x="170284" y="0"/>
                      </a:moveTo>
                      <a:lnTo>
                        <a:pt x="571500" y="0"/>
                      </a:lnTo>
                      <a:lnTo>
                        <a:pt x="580706" y="1859"/>
                      </a:lnTo>
                      <a:lnTo>
                        <a:pt x="580706" y="0"/>
                      </a:lnTo>
                      <a:lnTo>
                        <a:pt x="1222373" y="0"/>
                      </a:lnTo>
                      <a:lnTo>
                        <a:pt x="1257524" y="0"/>
                      </a:lnTo>
                      <a:lnTo>
                        <a:pt x="1623589" y="0"/>
                      </a:lnTo>
                      <a:cubicBezTo>
                        <a:pt x="1717634" y="0"/>
                        <a:pt x="1793873" y="76239"/>
                        <a:pt x="1793873" y="170284"/>
                      </a:cubicBezTo>
                      <a:lnTo>
                        <a:pt x="1793873" y="459533"/>
                      </a:lnTo>
                      <a:cubicBezTo>
                        <a:pt x="1793873" y="553578"/>
                        <a:pt x="1717634" y="629817"/>
                        <a:pt x="1623589" y="629817"/>
                      </a:cubicBezTo>
                      <a:lnTo>
                        <a:pt x="1222373" y="629817"/>
                      </a:lnTo>
                      <a:cubicBezTo>
                        <a:pt x="1128328" y="629817"/>
                        <a:pt x="1052089" y="553578"/>
                        <a:pt x="1052089" y="459533"/>
                      </a:cubicBezTo>
                      <a:lnTo>
                        <a:pt x="1052089" y="269867"/>
                      </a:lnTo>
                      <a:lnTo>
                        <a:pt x="1019448" y="238597"/>
                      </a:lnTo>
                      <a:cubicBezTo>
                        <a:pt x="940178" y="175104"/>
                        <a:pt x="842604" y="178661"/>
                        <a:pt x="772480" y="239651"/>
                      </a:cubicBezTo>
                      <a:lnTo>
                        <a:pt x="741784" y="272720"/>
                      </a:lnTo>
                      <a:lnTo>
                        <a:pt x="741784" y="459533"/>
                      </a:lnTo>
                      <a:cubicBezTo>
                        <a:pt x="741784" y="553578"/>
                        <a:pt x="665545" y="629817"/>
                        <a:pt x="571500" y="629817"/>
                      </a:cubicBezTo>
                      <a:lnTo>
                        <a:pt x="170284" y="629817"/>
                      </a:lnTo>
                      <a:cubicBezTo>
                        <a:pt x="76239" y="629817"/>
                        <a:pt x="0" y="553578"/>
                        <a:pt x="0" y="459533"/>
                      </a:cubicBezTo>
                      <a:lnTo>
                        <a:pt x="0" y="170284"/>
                      </a:lnTo>
                      <a:cubicBezTo>
                        <a:pt x="0" y="76239"/>
                        <a:pt x="76239" y="0"/>
                        <a:pt x="1702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8028650" y="5704045"/>
              <a:ext cx="1796576" cy="1006081"/>
              <a:chOff x="5004633" y="4648754"/>
              <a:chExt cx="2331508" cy="1134424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5004633" y="5316876"/>
                <a:ext cx="2331508" cy="4663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>
                  <a:defRPr/>
                </a:pPr>
                <a:r>
                  <a:rPr lang="en-US" sz="1400" b="1" kern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Developer</a:t>
                </a:r>
              </a:p>
            </p:txBody>
          </p:sp>
          <p:grpSp>
            <p:nvGrpSpPr>
              <p:cNvPr id="64" name="Group 63"/>
              <p:cNvGrpSpPr>
                <a:grpSpLocks noChangeAspect="1"/>
              </p:cNvGrpSpPr>
              <p:nvPr/>
            </p:nvGrpSpPr>
            <p:grpSpPr>
              <a:xfrm>
                <a:off x="5847038" y="4648754"/>
                <a:ext cx="573865" cy="594357"/>
                <a:chOff x="3666777" y="2914650"/>
                <a:chExt cx="637627" cy="660397"/>
              </a:xfrm>
              <a:solidFill>
                <a:srgbClr val="003963"/>
              </a:solidFill>
            </p:grpSpPr>
            <p:sp>
              <p:nvSpPr>
                <p:cNvPr id="65" name="Oval 64"/>
                <p:cNvSpPr/>
                <p:nvPr/>
              </p:nvSpPr>
              <p:spPr>
                <a:xfrm>
                  <a:off x="3913881" y="2914650"/>
                  <a:ext cx="273051" cy="273050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6" name="Freeform 65"/>
                <p:cNvSpPr/>
                <p:nvPr/>
              </p:nvSpPr>
              <p:spPr>
                <a:xfrm>
                  <a:off x="3747717" y="3201605"/>
                  <a:ext cx="556687" cy="373442"/>
                </a:xfrm>
                <a:custGeom>
                  <a:avLst/>
                  <a:gdLst>
                    <a:gd name="connsiteX0" fmla="*/ 34925 w 558800"/>
                    <a:gd name="connsiteY0" fmla="*/ 266700 h 371475"/>
                    <a:gd name="connsiteX1" fmla="*/ 203200 w 558800"/>
                    <a:gd name="connsiteY1" fmla="*/ 250825 h 371475"/>
                    <a:gd name="connsiteX2" fmla="*/ 260350 w 558800"/>
                    <a:gd name="connsiteY2" fmla="*/ 73025 h 371475"/>
                    <a:gd name="connsiteX3" fmla="*/ 320675 w 558800"/>
                    <a:gd name="connsiteY3" fmla="*/ 15875 h 371475"/>
                    <a:gd name="connsiteX4" fmla="*/ 419100 w 558800"/>
                    <a:gd name="connsiteY4" fmla="*/ 0 h 371475"/>
                    <a:gd name="connsiteX5" fmla="*/ 501650 w 558800"/>
                    <a:gd name="connsiteY5" fmla="*/ 44450 h 371475"/>
                    <a:gd name="connsiteX6" fmla="*/ 536575 w 558800"/>
                    <a:gd name="connsiteY6" fmla="*/ 98425 h 371475"/>
                    <a:gd name="connsiteX7" fmla="*/ 558800 w 558800"/>
                    <a:gd name="connsiteY7" fmla="*/ 346075 h 371475"/>
                    <a:gd name="connsiteX8" fmla="*/ 349250 w 558800"/>
                    <a:gd name="connsiteY8" fmla="*/ 355600 h 371475"/>
                    <a:gd name="connsiteX9" fmla="*/ 346075 w 558800"/>
                    <a:gd name="connsiteY9" fmla="*/ 349250 h 371475"/>
                    <a:gd name="connsiteX10" fmla="*/ 415925 w 558800"/>
                    <a:gd name="connsiteY10" fmla="*/ 196850 h 371475"/>
                    <a:gd name="connsiteX11" fmla="*/ 412750 w 558800"/>
                    <a:gd name="connsiteY11" fmla="*/ 184150 h 371475"/>
                    <a:gd name="connsiteX12" fmla="*/ 381000 w 558800"/>
                    <a:gd name="connsiteY12" fmla="*/ 187325 h 371475"/>
                    <a:gd name="connsiteX13" fmla="*/ 301625 w 558800"/>
                    <a:gd name="connsiteY13" fmla="*/ 365125 h 371475"/>
                    <a:gd name="connsiteX14" fmla="*/ 28575 w 558800"/>
                    <a:gd name="connsiteY14" fmla="*/ 371475 h 371475"/>
                    <a:gd name="connsiteX15" fmla="*/ 0 w 558800"/>
                    <a:gd name="connsiteY15" fmla="*/ 336550 h 371475"/>
                    <a:gd name="connsiteX16" fmla="*/ 34925 w 558800"/>
                    <a:gd name="connsiteY16" fmla="*/ 266700 h 371475"/>
                    <a:gd name="connsiteX0" fmla="*/ 34925 w 558800"/>
                    <a:gd name="connsiteY0" fmla="*/ 266700 h 371475"/>
                    <a:gd name="connsiteX1" fmla="*/ 203200 w 558800"/>
                    <a:gd name="connsiteY1" fmla="*/ 250825 h 371475"/>
                    <a:gd name="connsiteX2" fmla="*/ 260350 w 558800"/>
                    <a:gd name="connsiteY2" fmla="*/ 73025 h 371475"/>
                    <a:gd name="connsiteX3" fmla="*/ 419100 w 558800"/>
                    <a:gd name="connsiteY3" fmla="*/ 0 h 371475"/>
                    <a:gd name="connsiteX4" fmla="*/ 501650 w 558800"/>
                    <a:gd name="connsiteY4" fmla="*/ 44450 h 371475"/>
                    <a:gd name="connsiteX5" fmla="*/ 536575 w 558800"/>
                    <a:gd name="connsiteY5" fmla="*/ 98425 h 371475"/>
                    <a:gd name="connsiteX6" fmla="*/ 558800 w 558800"/>
                    <a:gd name="connsiteY6" fmla="*/ 346075 h 371475"/>
                    <a:gd name="connsiteX7" fmla="*/ 349250 w 558800"/>
                    <a:gd name="connsiteY7" fmla="*/ 355600 h 371475"/>
                    <a:gd name="connsiteX8" fmla="*/ 346075 w 558800"/>
                    <a:gd name="connsiteY8" fmla="*/ 349250 h 371475"/>
                    <a:gd name="connsiteX9" fmla="*/ 415925 w 558800"/>
                    <a:gd name="connsiteY9" fmla="*/ 196850 h 371475"/>
                    <a:gd name="connsiteX10" fmla="*/ 412750 w 558800"/>
                    <a:gd name="connsiteY10" fmla="*/ 184150 h 371475"/>
                    <a:gd name="connsiteX11" fmla="*/ 381000 w 558800"/>
                    <a:gd name="connsiteY11" fmla="*/ 187325 h 371475"/>
                    <a:gd name="connsiteX12" fmla="*/ 301625 w 558800"/>
                    <a:gd name="connsiteY12" fmla="*/ 365125 h 371475"/>
                    <a:gd name="connsiteX13" fmla="*/ 28575 w 558800"/>
                    <a:gd name="connsiteY13" fmla="*/ 371475 h 371475"/>
                    <a:gd name="connsiteX14" fmla="*/ 0 w 558800"/>
                    <a:gd name="connsiteY14" fmla="*/ 336550 h 371475"/>
                    <a:gd name="connsiteX15" fmla="*/ 34925 w 558800"/>
                    <a:gd name="connsiteY15" fmla="*/ 266700 h 371475"/>
                    <a:gd name="connsiteX0" fmla="*/ 34925 w 558800"/>
                    <a:gd name="connsiteY0" fmla="*/ 222250 h 327025"/>
                    <a:gd name="connsiteX1" fmla="*/ 203200 w 558800"/>
                    <a:gd name="connsiteY1" fmla="*/ 206375 h 327025"/>
                    <a:gd name="connsiteX2" fmla="*/ 260350 w 558800"/>
                    <a:gd name="connsiteY2" fmla="*/ 28575 h 327025"/>
                    <a:gd name="connsiteX3" fmla="*/ 501650 w 558800"/>
                    <a:gd name="connsiteY3" fmla="*/ 0 h 327025"/>
                    <a:gd name="connsiteX4" fmla="*/ 536575 w 558800"/>
                    <a:gd name="connsiteY4" fmla="*/ 53975 h 327025"/>
                    <a:gd name="connsiteX5" fmla="*/ 558800 w 558800"/>
                    <a:gd name="connsiteY5" fmla="*/ 301625 h 327025"/>
                    <a:gd name="connsiteX6" fmla="*/ 349250 w 558800"/>
                    <a:gd name="connsiteY6" fmla="*/ 311150 h 327025"/>
                    <a:gd name="connsiteX7" fmla="*/ 346075 w 558800"/>
                    <a:gd name="connsiteY7" fmla="*/ 304800 h 327025"/>
                    <a:gd name="connsiteX8" fmla="*/ 415925 w 558800"/>
                    <a:gd name="connsiteY8" fmla="*/ 152400 h 327025"/>
                    <a:gd name="connsiteX9" fmla="*/ 412750 w 558800"/>
                    <a:gd name="connsiteY9" fmla="*/ 139700 h 327025"/>
                    <a:gd name="connsiteX10" fmla="*/ 381000 w 558800"/>
                    <a:gd name="connsiteY10" fmla="*/ 142875 h 327025"/>
                    <a:gd name="connsiteX11" fmla="*/ 301625 w 558800"/>
                    <a:gd name="connsiteY11" fmla="*/ 320675 h 327025"/>
                    <a:gd name="connsiteX12" fmla="*/ 28575 w 558800"/>
                    <a:gd name="connsiteY12" fmla="*/ 327025 h 327025"/>
                    <a:gd name="connsiteX13" fmla="*/ 0 w 558800"/>
                    <a:gd name="connsiteY13" fmla="*/ 292100 h 327025"/>
                    <a:gd name="connsiteX14" fmla="*/ 34925 w 558800"/>
                    <a:gd name="connsiteY14" fmla="*/ 222250 h 327025"/>
                    <a:gd name="connsiteX0" fmla="*/ 34925 w 558800"/>
                    <a:gd name="connsiteY0" fmla="*/ 246288 h 351063"/>
                    <a:gd name="connsiteX1" fmla="*/ 203200 w 558800"/>
                    <a:gd name="connsiteY1" fmla="*/ 230413 h 351063"/>
                    <a:gd name="connsiteX2" fmla="*/ 260350 w 558800"/>
                    <a:gd name="connsiteY2" fmla="*/ 52613 h 351063"/>
                    <a:gd name="connsiteX3" fmla="*/ 501650 w 558800"/>
                    <a:gd name="connsiteY3" fmla="*/ 24038 h 351063"/>
                    <a:gd name="connsiteX4" fmla="*/ 536575 w 558800"/>
                    <a:gd name="connsiteY4" fmla="*/ 78013 h 351063"/>
                    <a:gd name="connsiteX5" fmla="*/ 558800 w 558800"/>
                    <a:gd name="connsiteY5" fmla="*/ 325663 h 351063"/>
                    <a:gd name="connsiteX6" fmla="*/ 349250 w 558800"/>
                    <a:gd name="connsiteY6" fmla="*/ 335188 h 351063"/>
                    <a:gd name="connsiteX7" fmla="*/ 346075 w 558800"/>
                    <a:gd name="connsiteY7" fmla="*/ 328838 h 351063"/>
                    <a:gd name="connsiteX8" fmla="*/ 415925 w 558800"/>
                    <a:gd name="connsiteY8" fmla="*/ 176438 h 351063"/>
                    <a:gd name="connsiteX9" fmla="*/ 412750 w 558800"/>
                    <a:gd name="connsiteY9" fmla="*/ 163738 h 351063"/>
                    <a:gd name="connsiteX10" fmla="*/ 381000 w 558800"/>
                    <a:gd name="connsiteY10" fmla="*/ 166913 h 351063"/>
                    <a:gd name="connsiteX11" fmla="*/ 301625 w 558800"/>
                    <a:gd name="connsiteY11" fmla="*/ 344713 h 351063"/>
                    <a:gd name="connsiteX12" fmla="*/ 28575 w 558800"/>
                    <a:gd name="connsiteY12" fmla="*/ 351063 h 351063"/>
                    <a:gd name="connsiteX13" fmla="*/ 0 w 558800"/>
                    <a:gd name="connsiteY13" fmla="*/ 316138 h 351063"/>
                    <a:gd name="connsiteX14" fmla="*/ 34925 w 558800"/>
                    <a:gd name="connsiteY14" fmla="*/ 246288 h 35106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36575 w 558800"/>
                    <a:gd name="connsiteY4" fmla="*/ 95653 h 368703"/>
                    <a:gd name="connsiteX5" fmla="*/ 558800 w 558800"/>
                    <a:gd name="connsiteY5" fmla="*/ 343303 h 368703"/>
                    <a:gd name="connsiteX6" fmla="*/ 349250 w 558800"/>
                    <a:gd name="connsiteY6" fmla="*/ 352828 h 368703"/>
                    <a:gd name="connsiteX7" fmla="*/ 346075 w 558800"/>
                    <a:gd name="connsiteY7" fmla="*/ 346478 h 368703"/>
                    <a:gd name="connsiteX8" fmla="*/ 415925 w 558800"/>
                    <a:gd name="connsiteY8" fmla="*/ 194078 h 368703"/>
                    <a:gd name="connsiteX9" fmla="*/ 412750 w 558800"/>
                    <a:gd name="connsiteY9" fmla="*/ 181378 h 368703"/>
                    <a:gd name="connsiteX10" fmla="*/ 381000 w 558800"/>
                    <a:gd name="connsiteY10" fmla="*/ 184553 h 368703"/>
                    <a:gd name="connsiteX11" fmla="*/ 301625 w 558800"/>
                    <a:gd name="connsiteY11" fmla="*/ 362353 h 368703"/>
                    <a:gd name="connsiteX12" fmla="*/ 28575 w 558800"/>
                    <a:gd name="connsiteY12" fmla="*/ 368703 h 368703"/>
                    <a:gd name="connsiteX13" fmla="*/ 0 w 558800"/>
                    <a:gd name="connsiteY13" fmla="*/ 333778 h 368703"/>
                    <a:gd name="connsiteX14" fmla="*/ 34925 w 558800"/>
                    <a:gd name="connsiteY14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381000 w 558800"/>
                    <a:gd name="connsiteY8" fmla="*/ 184553 h 368703"/>
                    <a:gd name="connsiteX9" fmla="*/ 301625 w 558800"/>
                    <a:gd name="connsiteY9" fmla="*/ 362353 h 368703"/>
                    <a:gd name="connsiteX10" fmla="*/ 28575 w 558800"/>
                    <a:gd name="connsiteY10" fmla="*/ 368703 h 368703"/>
                    <a:gd name="connsiteX11" fmla="*/ 0 w 558800"/>
                    <a:gd name="connsiteY11" fmla="*/ 333778 h 368703"/>
                    <a:gd name="connsiteX12" fmla="*/ 34925 w 558800"/>
                    <a:gd name="connsiteY12" fmla="*/ 263928 h 368703"/>
                    <a:gd name="connsiteX0" fmla="*/ 6350 w 530225"/>
                    <a:gd name="connsiteY0" fmla="*/ 263928 h 368703"/>
                    <a:gd name="connsiteX1" fmla="*/ 174625 w 530225"/>
                    <a:gd name="connsiteY1" fmla="*/ 248053 h 368703"/>
                    <a:gd name="connsiteX2" fmla="*/ 231775 w 530225"/>
                    <a:gd name="connsiteY2" fmla="*/ 70253 h 368703"/>
                    <a:gd name="connsiteX3" fmla="*/ 473075 w 530225"/>
                    <a:gd name="connsiteY3" fmla="*/ 41678 h 368703"/>
                    <a:gd name="connsiteX4" fmla="*/ 530225 w 530225"/>
                    <a:gd name="connsiteY4" fmla="*/ 343303 h 368703"/>
                    <a:gd name="connsiteX5" fmla="*/ 320675 w 530225"/>
                    <a:gd name="connsiteY5" fmla="*/ 352828 h 368703"/>
                    <a:gd name="connsiteX6" fmla="*/ 317500 w 530225"/>
                    <a:gd name="connsiteY6" fmla="*/ 346478 h 368703"/>
                    <a:gd name="connsiteX7" fmla="*/ 387350 w 530225"/>
                    <a:gd name="connsiteY7" fmla="*/ 194078 h 368703"/>
                    <a:gd name="connsiteX8" fmla="*/ 352425 w 530225"/>
                    <a:gd name="connsiteY8" fmla="*/ 184553 h 368703"/>
                    <a:gd name="connsiteX9" fmla="*/ 273050 w 530225"/>
                    <a:gd name="connsiteY9" fmla="*/ 362353 h 368703"/>
                    <a:gd name="connsiteX10" fmla="*/ 0 w 530225"/>
                    <a:gd name="connsiteY10" fmla="*/ 368703 h 368703"/>
                    <a:gd name="connsiteX11" fmla="*/ 6350 w 530225"/>
                    <a:gd name="connsiteY11" fmla="*/ 263928 h 368703"/>
                    <a:gd name="connsiteX0" fmla="*/ 28984 w 552859"/>
                    <a:gd name="connsiteY0" fmla="*/ 263928 h 368703"/>
                    <a:gd name="connsiteX1" fmla="*/ 197259 w 552859"/>
                    <a:gd name="connsiteY1" fmla="*/ 248053 h 368703"/>
                    <a:gd name="connsiteX2" fmla="*/ 254409 w 552859"/>
                    <a:gd name="connsiteY2" fmla="*/ 70253 h 368703"/>
                    <a:gd name="connsiteX3" fmla="*/ 495709 w 552859"/>
                    <a:gd name="connsiteY3" fmla="*/ 41678 h 368703"/>
                    <a:gd name="connsiteX4" fmla="*/ 552859 w 552859"/>
                    <a:gd name="connsiteY4" fmla="*/ 343303 h 368703"/>
                    <a:gd name="connsiteX5" fmla="*/ 343309 w 552859"/>
                    <a:gd name="connsiteY5" fmla="*/ 352828 h 368703"/>
                    <a:gd name="connsiteX6" fmla="*/ 340134 w 552859"/>
                    <a:gd name="connsiteY6" fmla="*/ 346478 h 368703"/>
                    <a:gd name="connsiteX7" fmla="*/ 409984 w 552859"/>
                    <a:gd name="connsiteY7" fmla="*/ 194078 h 368703"/>
                    <a:gd name="connsiteX8" fmla="*/ 375059 w 552859"/>
                    <a:gd name="connsiteY8" fmla="*/ 184553 h 368703"/>
                    <a:gd name="connsiteX9" fmla="*/ 295684 w 552859"/>
                    <a:gd name="connsiteY9" fmla="*/ 362353 h 368703"/>
                    <a:gd name="connsiteX10" fmla="*/ 22634 w 552859"/>
                    <a:gd name="connsiteY10" fmla="*/ 368703 h 368703"/>
                    <a:gd name="connsiteX11" fmla="*/ 28984 w 552859"/>
                    <a:gd name="connsiteY11" fmla="*/ 263928 h 368703"/>
                    <a:gd name="connsiteX0" fmla="*/ 35058 w 558933"/>
                    <a:gd name="connsiteY0" fmla="*/ 263928 h 369620"/>
                    <a:gd name="connsiteX1" fmla="*/ 203333 w 558933"/>
                    <a:gd name="connsiteY1" fmla="*/ 248053 h 369620"/>
                    <a:gd name="connsiteX2" fmla="*/ 260483 w 558933"/>
                    <a:gd name="connsiteY2" fmla="*/ 70253 h 369620"/>
                    <a:gd name="connsiteX3" fmla="*/ 501783 w 558933"/>
                    <a:gd name="connsiteY3" fmla="*/ 41678 h 369620"/>
                    <a:gd name="connsiteX4" fmla="*/ 558933 w 558933"/>
                    <a:gd name="connsiteY4" fmla="*/ 343303 h 369620"/>
                    <a:gd name="connsiteX5" fmla="*/ 349383 w 558933"/>
                    <a:gd name="connsiteY5" fmla="*/ 352828 h 369620"/>
                    <a:gd name="connsiteX6" fmla="*/ 346208 w 558933"/>
                    <a:gd name="connsiteY6" fmla="*/ 346478 h 369620"/>
                    <a:gd name="connsiteX7" fmla="*/ 416058 w 558933"/>
                    <a:gd name="connsiteY7" fmla="*/ 194078 h 369620"/>
                    <a:gd name="connsiteX8" fmla="*/ 381133 w 558933"/>
                    <a:gd name="connsiteY8" fmla="*/ 184553 h 369620"/>
                    <a:gd name="connsiteX9" fmla="*/ 301758 w 558933"/>
                    <a:gd name="connsiteY9" fmla="*/ 362353 h 369620"/>
                    <a:gd name="connsiteX10" fmla="*/ 28708 w 558933"/>
                    <a:gd name="connsiteY10" fmla="*/ 368703 h 369620"/>
                    <a:gd name="connsiteX11" fmla="*/ 35058 w 558933"/>
                    <a:gd name="connsiteY11" fmla="*/ 263928 h 369620"/>
                    <a:gd name="connsiteX0" fmla="*/ 38101 w 561976"/>
                    <a:gd name="connsiteY0" fmla="*/ 263928 h 368703"/>
                    <a:gd name="connsiteX1" fmla="*/ 206376 w 561976"/>
                    <a:gd name="connsiteY1" fmla="*/ 248053 h 368703"/>
                    <a:gd name="connsiteX2" fmla="*/ 263526 w 561976"/>
                    <a:gd name="connsiteY2" fmla="*/ 70253 h 368703"/>
                    <a:gd name="connsiteX3" fmla="*/ 504826 w 561976"/>
                    <a:gd name="connsiteY3" fmla="*/ 41678 h 368703"/>
                    <a:gd name="connsiteX4" fmla="*/ 561976 w 561976"/>
                    <a:gd name="connsiteY4" fmla="*/ 343303 h 368703"/>
                    <a:gd name="connsiteX5" fmla="*/ 352426 w 561976"/>
                    <a:gd name="connsiteY5" fmla="*/ 352828 h 368703"/>
                    <a:gd name="connsiteX6" fmla="*/ 349251 w 561976"/>
                    <a:gd name="connsiteY6" fmla="*/ 346478 h 368703"/>
                    <a:gd name="connsiteX7" fmla="*/ 419101 w 561976"/>
                    <a:gd name="connsiteY7" fmla="*/ 194078 h 368703"/>
                    <a:gd name="connsiteX8" fmla="*/ 384176 w 561976"/>
                    <a:gd name="connsiteY8" fmla="*/ 184553 h 368703"/>
                    <a:gd name="connsiteX9" fmla="*/ 304801 w 561976"/>
                    <a:gd name="connsiteY9" fmla="*/ 362353 h 368703"/>
                    <a:gd name="connsiteX10" fmla="*/ 31751 w 561976"/>
                    <a:gd name="connsiteY10" fmla="*/ 368703 h 368703"/>
                    <a:gd name="connsiteX11" fmla="*/ 38101 w 561976"/>
                    <a:gd name="connsiteY11" fmla="*/ 263928 h 368703"/>
                    <a:gd name="connsiteX0" fmla="*/ 35796 w 559671"/>
                    <a:gd name="connsiteY0" fmla="*/ 263928 h 368703"/>
                    <a:gd name="connsiteX1" fmla="*/ 204071 w 559671"/>
                    <a:gd name="connsiteY1" fmla="*/ 248053 h 368703"/>
                    <a:gd name="connsiteX2" fmla="*/ 261221 w 559671"/>
                    <a:gd name="connsiteY2" fmla="*/ 70253 h 368703"/>
                    <a:gd name="connsiteX3" fmla="*/ 502521 w 559671"/>
                    <a:gd name="connsiteY3" fmla="*/ 41678 h 368703"/>
                    <a:gd name="connsiteX4" fmla="*/ 559671 w 559671"/>
                    <a:gd name="connsiteY4" fmla="*/ 343303 h 368703"/>
                    <a:gd name="connsiteX5" fmla="*/ 350121 w 559671"/>
                    <a:gd name="connsiteY5" fmla="*/ 352828 h 368703"/>
                    <a:gd name="connsiteX6" fmla="*/ 346946 w 559671"/>
                    <a:gd name="connsiteY6" fmla="*/ 346478 h 368703"/>
                    <a:gd name="connsiteX7" fmla="*/ 416796 w 559671"/>
                    <a:gd name="connsiteY7" fmla="*/ 194078 h 368703"/>
                    <a:gd name="connsiteX8" fmla="*/ 381871 w 559671"/>
                    <a:gd name="connsiteY8" fmla="*/ 184553 h 368703"/>
                    <a:gd name="connsiteX9" fmla="*/ 302496 w 559671"/>
                    <a:gd name="connsiteY9" fmla="*/ 362353 h 368703"/>
                    <a:gd name="connsiteX10" fmla="*/ 29446 w 559671"/>
                    <a:gd name="connsiteY10" fmla="*/ 368703 h 368703"/>
                    <a:gd name="connsiteX11" fmla="*/ 35796 w 559671"/>
                    <a:gd name="connsiteY11" fmla="*/ 263928 h 368703"/>
                    <a:gd name="connsiteX0" fmla="*/ 33802 w 557677"/>
                    <a:gd name="connsiteY0" fmla="*/ 263928 h 368703"/>
                    <a:gd name="connsiteX1" fmla="*/ 202077 w 557677"/>
                    <a:gd name="connsiteY1" fmla="*/ 248053 h 368703"/>
                    <a:gd name="connsiteX2" fmla="*/ 259227 w 557677"/>
                    <a:gd name="connsiteY2" fmla="*/ 70253 h 368703"/>
                    <a:gd name="connsiteX3" fmla="*/ 500527 w 557677"/>
                    <a:gd name="connsiteY3" fmla="*/ 41678 h 368703"/>
                    <a:gd name="connsiteX4" fmla="*/ 557677 w 557677"/>
                    <a:gd name="connsiteY4" fmla="*/ 343303 h 368703"/>
                    <a:gd name="connsiteX5" fmla="*/ 348127 w 557677"/>
                    <a:gd name="connsiteY5" fmla="*/ 352828 h 368703"/>
                    <a:gd name="connsiteX6" fmla="*/ 344952 w 557677"/>
                    <a:gd name="connsiteY6" fmla="*/ 346478 h 368703"/>
                    <a:gd name="connsiteX7" fmla="*/ 414802 w 557677"/>
                    <a:gd name="connsiteY7" fmla="*/ 194078 h 368703"/>
                    <a:gd name="connsiteX8" fmla="*/ 379877 w 557677"/>
                    <a:gd name="connsiteY8" fmla="*/ 184553 h 368703"/>
                    <a:gd name="connsiteX9" fmla="*/ 300502 w 557677"/>
                    <a:gd name="connsiteY9" fmla="*/ 362353 h 368703"/>
                    <a:gd name="connsiteX10" fmla="*/ 27452 w 557677"/>
                    <a:gd name="connsiteY10" fmla="*/ 368703 h 368703"/>
                    <a:gd name="connsiteX11" fmla="*/ 33802 w 557677"/>
                    <a:gd name="connsiteY11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343962 w 556687"/>
                    <a:gd name="connsiteY6" fmla="*/ 346478 h 368703"/>
                    <a:gd name="connsiteX7" fmla="*/ 413812 w 556687"/>
                    <a:gd name="connsiteY7" fmla="*/ 194078 h 368703"/>
                    <a:gd name="connsiteX8" fmla="*/ 378887 w 556687"/>
                    <a:gd name="connsiteY8" fmla="*/ 184553 h 368703"/>
                    <a:gd name="connsiteX9" fmla="*/ 299512 w 556687"/>
                    <a:gd name="connsiteY9" fmla="*/ 362353 h 368703"/>
                    <a:gd name="connsiteX10" fmla="*/ 26462 w 556687"/>
                    <a:gd name="connsiteY10" fmla="*/ 368703 h 368703"/>
                    <a:gd name="connsiteX11" fmla="*/ 32812 w 556687"/>
                    <a:gd name="connsiteY11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0508 h 365283"/>
                    <a:gd name="connsiteX1" fmla="*/ 201087 w 556687"/>
                    <a:gd name="connsiteY1" fmla="*/ 244633 h 365283"/>
                    <a:gd name="connsiteX2" fmla="*/ 258237 w 556687"/>
                    <a:gd name="connsiteY2" fmla="*/ 66833 h 365283"/>
                    <a:gd name="connsiteX3" fmla="*/ 426512 w 556687"/>
                    <a:gd name="connsiteY3" fmla="*/ 7302 h 365283"/>
                    <a:gd name="connsiteX4" fmla="*/ 499537 w 556687"/>
                    <a:gd name="connsiteY4" fmla="*/ 38258 h 365283"/>
                    <a:gd name="connsiteX5" fmla="*/ 556687 w 556687"/>
                    <a:gd name="connsiteY5" fmla="*/ 339883 h 365283"/>
                    <a:gd name="connsiteX6" fmla="*/ 347137 w 556687"/>
                    <a:gd name="connsiteY6" fmla="*/ 349408 h 365283"/>
                    <a:gd name="connsiteX7" fmla="*/ 413812 w 556687"/>
                    <a:gd name="connsiteY7" fmla="*/ 190658 h 365283"/>
                    <a:gd name="connsiteX8" fmla="*/ 378887 w 556687"/>
                    <a:gd name="connsiteY8" fmla="*/ 181133 h 365283"/>
                    <a:gd name="connsiteX9" fmla="*/ 299512 w 556687"/>
                    <a:gd name="connsiteY9" fmla="*/ 358933 h 365283"/>
                    <a:gd name="connsiteX10" fmla="*/ 26462 w 556687"/>
                    <a:gd name="connsiteY10" fmla="*/ 365283 h 365283"/>
                    <a:gd name="connsiteX11" fmla="*/ 32812 w 556687"/>
                    <a:gd name="connsiteY11" fmla="*/ 260508 h 365283"/>
                    <a:gd name="connsiteX0" fmla="*/ 32812 w 557953"/>
                    <a:gd name="connsiteY0" fmla="*/ 268685 h 373460"/>
                    <a:gd name="connsiteX1" fmla="*/ 201087 w 557953"/>
                    <a:gd name="connsiteY1" fmla="*/ 252810 h 373460"/>
                    <a:gd name="connsiteX2" fmla="*/ 258237 w 557953"/>
                    <a:gd name="connsiteY2" fmla="*/ 75010 h 373460"/>
                    <a:gd name="connsiteX3" fmla="*/ 426512 w 557953"/>
                    <a:gd name="connsiteY3" fmla="*/ 15479 h 373460"/>
                    <a:gd name="connsiteX4" fmla="*/ 556687 w 557953"/>
                    <a:gd name="connsiteY4" fmla="*/ 348060 h 373460"/>
                    <a:gd name="connsiteX5" fmla="*/ 347137 w 557953"/>
                    <a:gd name="connsiteY5" fmla="*/ 357585 h 373460"/>
                    <a:gd name="connsiteX6" fmla="*/ 413812 w 557953"/>
                    <a:gd name="connsiteY6" fmla="*/ 198835 h 373460"/>
                    <a:gd name="connsiteX7" fmla="*/ 378887 w 557953"/>
                    <a:gd name="connsiteY7" fmla="*/ 189310 h 373460"/>
                    <a:gd name="connsiteX8" fmla="*/ 299512 w 557953"/>
                    <a:gd name="connsiteY8" fmla="*/ 367110 h 373460"/>
                    <a:gd name="connsiteX9" fmla="*/ 26462 w 557953"/>
                    <a:gd name="connsiteY9" fmla="*/ 373460 h 373460"/>
                    <a:gd name="connsiteX10" fmla="*/ 32812 w 557953"/>
                    <a:gd name="connsiteY10" fmla="*/ 268685 h 373460"/>
                    <a:gd name="connsiteX0" fmla="*/ 32812 w 557953"/>
                    <a:gd name="connsiteY0" fmla="*/ 260976 h 365751"/>
                    <a:gd name="connsiteX1" fmla="*/ 201087 w 557953"/>
                    <a:gd name="connsiteY1" fmla="*/ 245101 h 365751"/>
                    <a:gd name="connsiteX2" fmla="*/ 258237 w 557953"/>
                    <a:gd name="connsiteY2" fmla="*/ 67301 h 365751"/>
                    <a:gd name="connsiteX3" fmla="*/ 426512 w 557953"/>
                    <a:gd name="connsiteY3" fmla="*/ 7770 h 365751"/>
                    <a:gd name="connsiteX4" fmla="*/ 556687 w 557953"/>
                    <a:gd name="connsiteY4" fmla="*/ 340351 h 365751"/>
                    <a:gd name="connsiteX5" fmla="*/ 347137 w 557953"/>
                    <a:gd name="connsiteY5" fmla="*/ 349876 h 365751"/>
                    <a:gd name="connsiteX6" fmla="*/ 413812 w 557953"/>
                    <a:gd name="connsiteY6" fmla="*/ 191126 h 365751"/>
                    <a:gd name="connsiteX7" fmla="*/ 378887 w 557953"/>
                    <a:gd name="connsiteY7" fmla="*/ 181601 h 365751"/>
                    <a:gd name="connsiteX8" fmla="*/ 299512 w 557953"/>
                    <a:gd name="connsiteY8" fmla="*/ 359401 h 365751"/>
                    <a:gd name="connsiteX9" fmla="*/ 26462 w 557953"/>
                    <a:gd name="connsiteY9" fmla="*/ 365751 h 365751"/>
                    <a:gd name="connsiteX10" fmla="*/ 32812 w 557953"/>
                    <a:gd name="connsiteY10" fmla="*/ 260976 h 365751"/>
                    <a:gd name="connsiteX0" fmla="*/ 32812 w 558115"/>
                    <a:gd name="connsiteY0" fmla="*/ 269583 h 374358"/>
                    <a:gd name="connsiteX1" fmla="*/ 201087 w 558115"/>
                    <a:gd name="connsiteY1" fmla="*/ 253708 h 374358"/>
                    <a:gd name="connsiteX2" fmla="*/ 258237 w 558115"/>
                    <a:gd name="connsiteY2" fmla="*/ 75908 h 374358"/>
                    <a:gd name="connsiteX3" fmla="*/ 438418 w 558115"/>
                    <a:gd name="connsiteY3" fmla="*/ 6852 h 374358"/>
                    <a:gd name="connsiteX4" fmla="*/ 556687 w 558115"/>
                    <a:gd name="connsiteY4" fmla="*/ 348958 h 374358"/>
                    <a:gd name="connsiteX5" fmla="*/ 347137 w 558115"/>
                    <a:gd name="connsiteY5" fmla="*/ 358483 h 374358"/>
                    <a:gd name="connsiteX6" fmla="*/ 413812 w 558115"/>
                    <a:gd name="connsiteY6" fmla="*/ 199733 h 374358"/>
                    <a:gd name="connsiteX7" fmla="*/ 378887 w 558115"/>
                    <a:gd name="connsiteY7" fmla="*/ 190208 h 374358"/>
                    <a:gd name="connsiteX8" fmla="*/ 299512 w 558115"/>
                    <a:gd name="connsiteY8" fmla="*/ 368008 h 374358"/>
                    <a:gd name="connsiteX9" fmla="*/ 26462 w 558115"/>
                    <a:gd name="connsiteY9" fmla="*/ 374358 h 374358"/>
                    <a:gd name="connsiteX10" fmla="*/ 32812 w 558115"/>
                    <a:gd name="connsiteY10" fmla="*/ 269583 h 374358"/>
                    <a:gd name="connsiteX0" fmla="*/ 32812 w 558706"/>
                    <a:gd name="connsiteY0" fmla="*/ 269583 h 374358"/>
                    <a:gd name="connsiteX1" fmla="*/ 201087 w 558706"/>
                    <a:gd name="connsiteY1" fmla="*/ 253708 h 374358"/>
                    <a:gd name="connsiteX2" fmla="*/ 258237 w 558706"/>
                    <a:gd name="connsiteY2" fmla="*/ 75908 h 374358"/>
                    <a:gd name="connsiteX3" fmla="*/ 438418 w 558706"/>
                    <a:gd name="connsiteY3" fmla="*/ 6852 h 374358"/>
                    <a:gd name="connsiteX4" fmla="*/ 556687 w 558706"/>
                    <a:gd name="connsiteY4" fmla="*/ 348958 h 374358"/>
                    <a:gd name="connsiteX5" fmla="*/ 347137 w 558706"/>
                    <a:gd name="connsiteY5" fmla="*/ 358483 h 374358"/>
                    <a:gd name="connsiteX6" fmla="*/ 413812 w 558706"/>
                    <a:gd name="connsiteY6" fmla="*/ 199733 h 374358"/>
                    <a:gd name="connsiteX7" fmla="*/ 378887 w 558706"/>
                    <a:gd name="connsiteY7" fmla="*/ 190208 h 374358"/>
                    <a:gd name="connsiteX8" fmla="*/ 299512 w 558706"/>
                    <a:gd name="connsiteY8" fmla="*/ 368008 h 374358"/>
                    <a:gd name="connsiteX9" fmla="*/ 26462 w 558706"/>
                    <a:gd name="connsiteY9" fmla="*/ 374358 h 374358"/>
                    <a:gd name="connsiteX10" fmla="*/ 32812 w 558706"/>
                    <a:gd name="connsiteY10" fmla="*/ 269583 h 374358"/>
                    <a:gd name="connsiteX0" fmla="*/ 32812 w 558706"/>
                    <a:gd name="connsiteY0" fmla="*/ 265576 h 370351"/>
                    <a:gd name="connsiteX1" fmla="*/ 201087 w 558706"/>
                    <a:gd name="connsiteY1" fmla="*/ 249701 h 370351"/>
                    <a:gd name="connsiteX2" fmla="*/ 258237 w 558706"/>
                    <a:gd name="connsiteY2" fmla="*/ 71901 h 370351"/>
                    <a:gd name="connsiteX3" fmla="*/ 438418 w 558706"/>
                    <a:gd name="connsiteY3" fmla="*/ 2845 h 370351"/>
                    <a:gd name="connsiteX4" fmla="*/ 556687 w 558706"/>
                    <a:gd name="connsiteY4" fmla="*/ 344951 h 370351"/>
                    <a:gd name="connsiteX5" fmla="*/ 347137 w 558706"/>
                    <a:gd name="connsiteY5" fmla="*/ 354476 h 370351"/>
                    <a:gd name="connsiteX6" fmla="*/ 413812 w 558706"/>
                    <a:gd name="connsiteY6" fmla="*/ 195726 h 370351"/>
                    <a:gd name="connsiteX7" fmla="*/ 378887 w 558706"/>
                    <a:gd name="connsiteY7" fmla="*/ 186201 h 370351"/>
                    <a:gd name="connsiteX8" fmla="*/ 299512 w 558706"/>
                    <a:gd name="connsiteY8" fmla="*/ 364001 h 370351"/>
                    <a:gd name="connsiteX9" fmla="*/ 26462 w 558706"/>
                    <a:gd name="connsiteY9" fmla="*/ 370351 h 370351"/>
                    <a:gd name="connsiteX10" fmla="*/ 32812 w 558706"/>
                    <a:gd name="connsiteY10" fmla="*/ 265576 h 370351"/>
                    <a:gd name="connsiteX0" fmla="*/ 32812 w 558706"/>
                    <a:gd name="connsiteY0" fmla="*/ 268667 h 373442"/>
                    <a:gd name="connsiteX1" fmla="*/ 201087 w 558706"/>
                    <a:gd name="connsiteY1" fmla="*/ 252792 h 373442"/>
                    <a:gd name="connsiteX2" fmla="*/ 258237 w 558706"/>
                    <a:gd name="connsiteY2" fmla="*/ 74992 h 373442"/>
                    <a:gd name="connsiteX3" fmla="*/ 438418 w 558706"/>
                    <a:gd name="connsiteY3" fmla="*/ 5936 h 373442"/>
                    <a:gd name="connsiteX4" fmla="*/ 556687 w 558706"/>
                    <a:gd name="connsiteY4" fmla="*/ 348042 h 373442"/>
                    <a:gd name="connsiteX5" fmla="*/ 347137 w 558706"/>
                    <a:gd name="connsiteY5" fmla="*/ 357567 h 373442"/>
                    <a:gd name="connsiteX6" fmla="*/ 413812 w 558706"/>
                    <a:gd name="connsiteY6" fmla="*/ 198817 h 373442"/>
                    <a:gd name="connsiteX7" fmla="*/ 378887 w 558706"/>
                    <a:gd name="connsiteY7" fmla="*/ 189292 h 373442"/>
                    <a:gd name="connsiteX8" fmla="*/ 299512 w 558706"/>
                    <a:gd name="connsiteY8" fmla="*/ 367092 h 373442"/>
                    <a:gd name="connsiteX9" fmla="*/ 26462 w 558706"/>
                    <a:gd name="connsiteY9" fmla="*/ 373442 h 373442"/>
                    <a:gd name="connsiteX10" fmla="*/ 32812 w 558706"/>
                    <a:gd name="connsiteY10" fmla="*/ 268667 h 373442"/>
                    <a:gd name="connsiteX0" fmla="*/ 32812 w 556687"/>
                    <a:gd name="connsiteY0" fmla="*/ 268667 h 373442"/>
                    <a:gd name="connsiteX1" fmla="*/ 201087 w 556687"/>
                    <a:gd name="connsiteY1" fmla="*/ 252792 h 373442"/>
                    <a:gd name="connsiteX2" fmla="*/ 258237 w 556687"/>
                    <a:gd name="connsiteY2" fmla="*/ 74992 h 373442"/>
                    <a:gd name="connsiteX3" fmla="*/ 438418 w 556687"/>
                    <a:gd name="connsiteY3" fmla="*/ 5936 h 373442"/>
                    <a:gd name="connsiteX4" fmla="*/ 556687 w 556687"/>
                    <a:gd name="connsiteY4" fmla="*/ 348042 h 373442"/>
                    <a:gd name="connsiteX5" fmla="*/ 347137 w 556687"/>
                    <a:gd name="connsiteY5" fmla="*/ 357567 h 373442"/>
                    <a:gd name="connsiteX6" fmla="*/ 413812 w 556687"/>
                    <a:gd name="connsiteY6" fmla="*/ 198817 h 373442"/>
                    <a:gd name="connsiteX7" fmla="*/ 378887 w 556687"/>
                    <a:gd name="connsiteY7" fmla="*/ 189292 h 373442"/>
                    <a:gd name="connsiteX8" fmla="*/ 299512 w 556687"/>
                    <a:gd name="connsiteY8" fmla="*/ 367092 h 373442"/>
                    <a:gd name="connsiteX9" fmla="*/ 26462 w 556687"/>
                    <a:gd name="connsiteY9" fmla="*/ 373442 h 373442"/>
                    <a:gd name="connsiteX10" fmla="*/ 32812 w 556687"/>
                    <a:gd name="connsiteY10" fmla="*/ 268667 h 373442"/>
                    <a:gd name="connsiteX0" fmla="*/ 32812 w 556687"/>
                    <a:gd name="connsiteY0" fmla="*/ 268667 h 373442"/>
                    <a:gd name="connsiteX1" fmla="*/ 201087 w 556687"/>
                    <a:gd name="connsiteY1" fmla="*/ 252792 h 373442"/>
                    <a:gd name="connsiteX2" fmla="*/ 258237 w 556687"/>
                    <a:gd name="connsiteY2" fmla="*/ 74992 h 373442"/>
                    <a:gd name="connsiteX3" fmla="*/ 438418 w 556687"/>
                    <a:gd name="connsiteY3" fmla="*/ 5936 h 373442"/>
                    <a:gd name="connsiteX4" fmla="*/ 556687 w 556687"/>
                    <a:gd name="connsiteY4" fmla="*/ 348042 h 373442"/>
                    <a:gd name="connsiteX5" fmla="*/ 347137 w 556687"/>
                    <a:gd name="connsiteY5" fmla="*/ 357567 h 373442"/>
                    <a:gd name="connsiteX6" fmla="*/ 413812 w 556687"/>
                    <a:gd name="connsiteY6" fmla="*/ 198817 h 373442"/>
                    <a:gd name="connsiteX7" fmla="*/ 378887 w 556687"/>
                    <a:gd name="connsiteY7" fmla="*/ 189292 h 373442"/>
                    <a:gd name="connsiteX8" fmla="*/ 299512 w 556687"/>
                    <a:gd name="connsiteY8" fmla="*/ 367092 h 373442"/>
                    <a:gd name="connsiteX9" fmla="*/ 26462 w 556687"/>
                    <a:gd name="connsiteY9" fmla="*/ 373442 h 373442"/>
                    <a:gd name="connsiteX10" fmla="*/ 32812 w 556687"/>
                    <a:gd name="connsiteY10" fmla="*/ 268667 h 373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6687" h="373442">
                      <a:moveTo>
                        <a:pt x="32812" y="268667"/>
                      </a:moveTo>
                      <a:lnTo>
                        <a:pt x="201087" y="252792"/>
                      </a:lnTo>
                      <a:lnTo>
                        <a:pt x="258237" y="74992"/>
                      </a:lnTo>
                      <a:cubicBezTo>
                        <a:pt x="302951" y="-282"/>
                        <a:pt x="376770" y="-8615"/>
                        <a:pt x="438418" y="5936"/>
                      </a:cubicBezTo>
                      <a:cubicBezTo>
                        <a:pt x="516735" y="49062"/>
                        <a:pt x="546104" y="71949"/>
                        <a:pt x="556687" y="348042"/>
                      </a:cubicBezTo>
                      <a:cubicBezTo>
                        <a:pt x="479693" y="353599"/>
                        <a:pt x="416987" y="354392"/>
                        <a:pt x="347137" y="357567"/>
                      </a:cubicBezTo>
                      <a:cubicBezTo>
                        <a:pt x="357456" y="321318"/>
                        <a:pt x="389206" y="251734"/>
                        <a:pt x="413812" y="198817"/>
                      </a:cubicBezTo>
                      <a:lnTo>
                        <a:pt x="378887" y="189292"/>
                      </a:lnTo>
                      <a:lnTo>
                        <a:pt x="299512" y="367092"/>
                      </a:lnTo>
                      <a:lnTo>
                        <a:pt x="26462" y="373442"/>
                      </a:lnTo>
                      <a:cubicBezTo>
                        <a:pt x="3972" y="361535"/>
                        <a:pt x="-22485" y="302005"/>
                        <a:pt x="32812" y="26866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 rot="20245202">
                  <a:off x="3666777" y="3312921"/>
                  <a:ext cx="255167" cy="149644"/>
                </a:xfrm>
                <a:custGeom>
                  <a:avLst/>
                  <a:gdLst>
                    <a:gd name="connsiteX0" fmla="*/ 246244 w 255167"/>
                    <a:gd name="connsiteY0" fmla="*/ 8923 h 128920"/>
                    <a:gd name="connsiteX1" fmla="*/ 255167 w 255167"/>
                    <a:gd name="connsiteY1" fmla="*/ 30466 h 128920"/>
                    <a:gd name="connsiteX2" fmla="*/ 255167 w 255167"/>
                    <a:gd name="connsiteY2" fmla="*/ 101784 h 128920"/>
                    <a:gd name="connsiteX3" fmla="*/ 246244 w 255167"/>
                    <a:gd name="connsiteY3" fmla="*/ 123327 h 128920"/>
                    <a:gd name="connsiteX4" fmla="*/ 232739 w 255167"/>
                    <a:gd name="connsiteY4" fmla="*/ 128920 h 128920"/>
                    <a:gd name="connsiteX5" fmla="*/ 232739 w 255167"/>
                    <a:gd name="connsiteY5" fmla="*/ 29639 h 128920"/>
                    <a:gd name="connsiteX6" fmla="*/ 223504 w 255167"/>
                    <a:gd name="connsiteY6" fmla="*/ 20404 h 128920"/>
                    <a:gd name="connsiteX7" fmla="*/ 31662 w 255167"/>
                    <a:gd name="connsiteY7" fmla="*/ 20404 h 128920"/>
                    <a:gd name="connsiteX8" fmla="*/ 22427 w 255167"/>
                    <a:gd name="connsiteY8" fmla="*/ 29639 h 128920"/>
                    <a:gd name="connsiteX9" fmla="*/ 22427 w 255167"/>
                    <a:gd name="connsiteY9" fmla="*/ 128920 h 128920"/>
                    <a:gd name="connsiteX10" fmla="*/ 8923 w 255167"/>
                    <a:gd name="connsiteY10" fmla="*/ 123327 h 128920"/>
                    <a:gd name="connsiteX11" fmla="*/ 0 w 255167"/>
                    <a:gd name="connsiteY11" fmla="*/ 101784 h 128920"/>
                    <a:gd name="connsiteX12" fmla="*/ 0 w 255167"/>
                    <a:gd name="connsiteY12" fmla="*/ 30466 h 128920"/>
                    <a:gd name="connsiteX13" fmla="*/ 30466 w 255167"/>
                    <a:gd name="connsiteY13" fmla="*/ 0 h 128920"/>
                    <a:gd name="connsiteX14" fmla="*/ 224701 w 255167"/>
                    <a:gd name="connsiteY14" fmla="*/ 0 h 128920"/>
                    <a:gd name="connsiteX15" fmla="*/ 246244 w 255167"/>
                    <a:gd name="connsiteY15" fmla="*/ 8923 h 128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55167" h="128920">
                      <a:moveTo>
                        <a:pt x="246244" y="8923"/>
                      </a:moveTo>
                      <a:cubicBezTo>
                        <a:pt x="251757" y="14437"/>
                        <a:pt x="255167" y="22053"/>
                        <a:pt x="255167" y="30466"/>
                      </a:cubicBezTo>
                      <a:lnTo>
                        <a:pt x="255167" y="101784"/>
                      </a:lnTo>
                      <a:cubicBezTo>
                        <a:pt x="255167" y="110197"/>
                        <a:pt x="251757" y="117814"/>
                        <a:pt x="246244" y="123327"/>
                      </a:cubicBezTo>
                      <a:lnTo>
                        <a:pt x="232739" y="128920"/>
                      </a:lnTo>
                      <a:lnTo>
                        <a:pt x="232739" y="29639"/>
                      </a:lnTo>
                      <a:cubicBezTo>
                        <a:pt x="232739" y="24539"/>
                        <a:pt x="228604" y="20404"/>
                        <a:pt x="223504" y="20404"/>
                      </a:cubicBezTo>
                      <a:lnTo>
                        <a:pt x="31662" y="20404"/>
                      </a:lnTo>
                      <a:cubicBezTo>
                        <a:pt x="26562" y="20404"/>
                        <a:pt x="22427" y="24539"/>
                        <a:pt x="22427" y="29639"/>
                      </a:cubicBezTo>
                      <a:lnTo>
                        <a:pt x="22427" y="128920"/>
                      </a:lnTo>
                      <a:lnTo>
                        <a:pt x="8923" y="123327"/>
                      </a:lnTo>
                      <a:cubicBezTo>
                        <a:pt x="3410" y="117813"/>
                        <a:pt x="0" y="110197"/>
                        <a:pt x="0" y="101784"/>
                      </a:cubicBezTo>
                      <a:lnTo>
                        <a:pt x="0" y="30466"/>
                      </a:lnTo>
                      <a:cubicBezTo>
                        <a:pt x="0" y="13640"/>
                        <a:pt x="13640" y="0"/>
                        <a:pt x="30466" y="0"/>
                      </a:cubicBezTo>
                      <a:lnTo>
                        <a:pt x="224701" y="0"/>
                      </a:lnTo>
                      <a:cubicBezTo>
                        <a:pt x="233114" y="0"/>
                        <a:pt x="240731" y="3410"/>
                        <a:pt x="246244" y="8923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sp>
          <p:nvSpPr>
            <p:cNvPr id="76" name="TextBox 75"/>
            <p:cNvSpPr txBox="1"/>
            <p:nvPr/>
          </p:nvSpPr>
          <p:spPr>
            <a:xfrm rot="1990396">
              <a:off x="6980434" y="4191225"/>
              <a:ext cx="1219027" cy="348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REST</a:t>
              </a:r>
              <a:r>
                <a:rPr lang="en-US" sz="14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API calls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480574" y="5470046"/>
              <a:ext cx="2318133" cy="1391497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Integration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Swagger-based APIs: easy to consume with any programming language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12948" y="2020905"/>
              <a:ext cx="2341824" cy="10036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Deployment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Turn R into web services in one line of code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951875" y="4983660"/>
              <a:ext cx="3364207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225">
                <a:defRPr/>
              </a:pPr>
              <a:r>
                <a:rPr lang="en-US" dirty="0">
                  <a:solidFill>
                    <a:srgbClr val="00B0F0"/>
                  </a:solidFill>
                </a:rPr>
                <a:t>Easy Setup</a:t>
              </a:r>
            </a:p>
            <a:p>
              <a:pPr defTabSz="914225">
                <a:defRPr/>
              </a:pPr>
              <a:endParaRPr lang="en-US" sz="800" dirty="0">
                <a:cs typeface="Segoe UI Semilight" panose="020B0402040204020203" pitchFamily="34" charset="0"/>
              </a:endParaRP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In-cloud or on-prem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Adding nodes to scale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High availability &amp; load balancing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solidFill>
                    <a:srgbClr val="00B0F0"/>
                  </a:solidFill>
                  <a:cs typeface="Segoe UI Semilight" panose="020B0402040204020203" pitchFamily="34" charset="0"/>
                  <a:sym typeface="Wingdings" panose="05000000000000000000" pitchFamily="2" charset="2"/>
                </a:rPr>
                <a:t>Remote execution server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053893" y="2245170"/>
              <a:ext cx="2809691" cy="2639661"/>
              <a:chOff x="5290698" y="3018644"/>
              <a:chExt cx="2809691" cy="2639661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5290698" y="3018644"/>
                <a:ext cx="2795162" cy="2639661"/>
              </a:xfrm>
              <a:prstGeom prst="rect">
                <a:avLst/>
              </a:prstGeom>
              <a:solidFill>
                <a:srgbClr val="00B0F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388" tIns="45694" rIns="91388" bIns="4569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147">
                  <a:defRPr/>
                </a:pPr>
                <a:endParaRPr lang="en-US" sz="1200" b="1" kern="0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297963" y="4615182"/>
                <a:ext cx="27951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1147">
                  <a:defRPr/>
                </a:pPr>
                <a:r>
                  <a:rPr lang="en-US" sz="20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Server</a:t>
                </a:r>
              </a:p>
              <a:p>
                <a:pPr algn="ctr" defTabSz="931147">
                  <a:defRPr/>
                </a:pPr>
                <a:r>
                  <a:rPr lang="en-US" sz="14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configured for</a:t>
                </a:r>
              </a:p>
              <a:p>
                <a:pPr algn="ctr" defTabSz="931147">
                  <a:defRPr/>
                </a:pPr>
                <a:r>
                  <a:rPr lang="en-US" sz="14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operationalizing R analytics</a:t>
                </a: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3960" y="3205422"/>
                <a:ext cx="996196" cy="113851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690333" y="3539331"/>
                <a:ext cx="1410056" cy="7386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Services / Sessions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8696763" y="3945175"/>
              <a:ext cx="1467255" cy="1466874"/>
              <a:chOff x="9426074" y="4576906"/>
              <a:chExt cx="1520669" cy="152027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9426074" y="4576906"/>
                <a:ext cx="1520669" cy="1520274"/>
                <a:chOff x="9638894" y="4976320"/>
                <a:chExt cx="1097280" cy="1096995"/>
              </a:xfrm>
            </p:grpSpPr>
            <p:sp>
              <p:nvSpPr>
                <p:cNvPr id="57" name="Oval 2"/>
                <p:cNvSpPr>
                  <a:spLocks noChangeAspect="1"/>
                </p:cNvSpPr>
                <p:nvPr/>
              </p:nvSpPr>
              <p:spPr bwMode="auto">
                <a:xfrm>
                  <a:off x="9638894" y="4976320"/>
                  <a:ext cx="1097280" cy="1096995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60" tIns="46630" rIns="46630" bIns="9326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40" spc="-51" dirty="0">
                    <a:solidFill>
                      <a:schemeClr val="tx1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8" name="Freeform 53"/>
                <p:cNvSpPr>
                  <a:spLocks noEditPoints="1"/>
                </p:cNvSpPr>
                <p:nvPr/>
              </p:nvSpPr>
              <p:spPr bwMode="auto">
                <a:xfrm>
                  <a:off x="10010231" y="5143786"/>
                  <a:ext cx="451892" cy="644949"/>
                </a:xfrm>
                <a:custGeom>
                  <a:avLst/>
                  <a:gdLst>
                    <a:gd name="T0" fmla="*/ 1011 w 1280"/>
                    <a:gd name="T1" fmla="*/ 1048 h 1827"/>
                    <a:gd name="T2" fmla="*/ 958 w 1280"/>
                    <a:gd name="T3" fmla="*/ 1013 h 1827"/>
                    <a:gd name="T4" fmla="*/ 847 w 1280"/>
                    <a:gd name="T5" fmla="*/ 961 h 1827"/>
                    <a:gd name="T6" fmla="*/ 814 w 1280"/>
                    <a:gd name="T7" fmla="*/ 965 h 1827"/>
                    <a:gd name="T8" fmla="*/ 710 w 1280"/>
                    <a:gd name="T9" fmla="*/ 572 h 1827"/>
                    <a:gd name="T10" fmla="*/ 601 w 1280"/>
                    <a:gd name="T11" fmla="*/ 594 h 1827"/>
                    <a:gd name="T12" fmla="*/ 705 w 1280"/>
                    <a:gd name="T13" fmla="*/ 1159 h 1827"/>
                    <a:gd name="T14" fmla="*/ 663 w 1280"/>
                    <a:gd name="T15" fmla="*/ 1238 h 1827"/>
                    <a:gd name="T16" fmla="*/ 504 w 1280"/>
                    <a:gd name="T17" fmla="*/ 1112 h 1827"/>
                    <a:gd name="T18" fmla="*/ 348 w 1280"/>
                    <a:gd name="T19" fmla="*/ 1032 h 1827"/>
                    <a:gd name="T20" fmla="*/ 378 w 1280"/>
                    <a:gd name="T21" fmla="*/ 1138 h 1827"/>
                    <a:gd name="T22" fmla="*/ 416 w 1280"/>
                    <a:gd name="T23" fmla="*/ 1245 h 1827"/>
                    <a:gd name="T24" fmla="*/ 492 w 1280"/>
                    <a:gd name="T25" fmla="*/ 1368 h 1827"/>
                    <a:gd name="T26" fmla="*/ 729 w 1280"/>
                    <a:gd name="T27" fmla="*/ 1659 h 1827"/>
                    <a:gd name="T28" fmla="*/ 805 w 1280"/>
                    <a:gd name="T29" fmla="*/ 1827 h 1827"/>
                    <a:gd name="T30" fmla="*/ 1238 w 1280"/>
                    <a:gd name="T31" fmla="*/ 1652 h 1827"/>
                    <a:gd name="T32" fmla="*/ 1257 w 1280"/>
                    <a:gd name="T33" fmla="*/ 1576 h 1827"/>
                    <a:gd name="T34" fmla="*/ 1273 w 1280"/>
                    <a:gd name="T35" fmla="*/ 1354 h 1827"/>
                    <a:gd name="T36" fmla="*/ 1198 w 1280"/>
                    <a:gd name="T37" fmla="*/ 1207 h 1827"/>
                    <a:gd name="T38" fmla="*/ 1131 w 1280"/>
                    <a:gd name="T39" fmla="*/ 1112 h 1827"/>
                    <a:gd name="T40" fmla="*/ 826 w 1280"/>
                    <a:gd name="T41" fmla="*/ 381 h 1827"/>
                    <a:gd name="T42" fmla="*/ 442 w 1280"/>
                    <a:gd name="T43" fmla="*/ 0 h 1827"/>
                    <a:gd name="T44" fmla="*/ 826 w 1280"/>
                    <a:gd name="T45" fmla="*/ 381 h 1827"/>
                    <a:gd name="T46" fmla="*/ 386 w 1280"/>
                    <a:gd name="T47" fmla="*/ 381 h 1827"/>
                    <a:gd name="T48" fmla="*/ 0 w 1280"/>
                    <a:gd name="T49" fmla="*/ 0 h 1827"/>
                    <a:gd name="T50" fmla="*/ 386 w 1280"/>
                    <a:gd name="T51" fmla="*/ 381 h 1827"/>
                    <a:gd name="T52" fmla="*/ 594 w 1280"/>
                    <a:gd name="T53" fmla="*/ 821 h 1827"/>
                    <a:gd name="T54" fmla="*/ 442 w 1280"/>
                    <a:gd name="T55" fmla="*/ 437 h 1827"/>
                    <a:gd name="T56" fmla="*/ 826 w 1280"/>
                    <a:gd name="T57" fmla="*/ 821 h 1827"/>
                    <a:gd name="T58" fmla="*/ 755 w 1280"/>
                    <a:gd name="T59" fmla="*/ 561 h 1827"/>
                    <a:gd name="T60" fmla="*/ 755 w 1280"/>
                    <a:gd name="T61" fmla="*/ 561 h 1827"/>
                    <a:gd name="T62" fmla="*/ 636 w 1280"/>
                    <a:gd name="T63" fmla="*/ 480 h 1827"/>
                    <a:gd name="T64" fmla="*/ 554 w 1280"/>
                    <a:gd name="T65" fmla="*/ 601 h 1827"/>
                    <a:gd name="T66" fmla="*/ 594 w 1280"/>
                    <a:gd name="T67" fmla="*/ 821 h 1827"/>
                    <a:gd name="T68" fmla="*/ 0 w 1280"/>
                    <a:gd name="T69" fmla="*/ 1261 h 1827"/>
                    <a:gd name="T70" fmla="*/ 606 w 1280"/>
                    <a:gd name="T71" fmla="*/ 880 h 1827"/>
                    <a:gd name="T72" fmla="*/ 658 w 1280"/>
                    <a:gd name="T73" fmla="*/ 1157 h 1827"/>
                    <a:gd name="T74" fmla="*/ 658 w 1280"/>
                    <a:gd name="T75" fmla="*/ 1159 h 1827"/>
                    <a:gd name="T76" fmla="*/ 644 w 1280"/>
                    <a:gd name="T77" fmla="*/ 1193 h 1827"/>
                    <a:gd name="T78" fmla="*/ 608 w 1280"/>
                    <a:gd name="T79" fmla="*/ 1178 h 1827"/>
                    <a:gd name="T80" fmla="*/ 563 w 1280"/>
                    <a:gd name="T81" fmla="*/ 1117 h 1827"/>
                    <a:gd name="T82" fmla="*/ 532 w 1280"/>
                    <a:gd name="T83" fmla="*/ 1067 h 1827"/>
                    <a:gd name="T84" fmla="*/ 388 w 1280"/>
                    <a:gd name="T85" fmla="*/ 972 h 1827"/>
                    <a:gd name="T86" fmla="*/ 298 w 1280"/>
                    <a:gd name="T87" fmla="*/ 1105 h 1827"/>
                    <a:gd name="T88" fmla="*/ 336 w 1280"/>
                    <a:gd name="T89" fmla="*/ 1157 h 1827"/>
                    <a:gd name="T90" fmla="*/ 357 w 1280"/>
                    <a:gd name="T91" fmla="*/ 1219 h 1827"/>
                    <a:gd name="T92" fmla="*/ 386 w 1280"/>
                    <a:gd name="T93" fmla="*/ 821 h 1827"/>
                    <a:gd name="T94" fmla="*/ 0 w 1280"/>
                    <a:gd name="T95" fmla="*/ 437 h 1827"/>
                    <a:gd name="T96" fmla="*/ 386 w 1280"/>
                    <a:gd name="T97" fmla="*/ 821 h 18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80" h="1827">
                      <a:moveTo>
                        <a:pt x="1013" y="1048"/>
                      </a:moveTo>
                      <a:cubicBezTo>
                        <a:pt x="1011" y="1048"/>
                        <a:pt x="1011" y="1048"/>
                        <a:pt x="1011" y="1048"/>
                      </a:cubicBezTo>
                      <a:cubicBezTo>
                        <a:pt x="977" y="1046"/>
                        <a:pt x="977" y="1046"/>
                        <a:pt x="977" y="1046"/>
                      </a:cubicBezTo>
                      <a:cubicBezTo>
                        <a:pt x="958" y="1013"/>
                        <a:pt x="958" y="1013"/>
                        <a:pt x="958" y="1013"/>
                      </a:cubicBezTo>
                      <a:cubicBezTo>
                        <a:pt x="954" y="1008"/>
                        <a:pt x="951" y="1003"/>
                        <a:pt x="947" y="998"/>
                      </a:cubicBezTo>
                      <a:cubicBezTo>
                        <a:pt x="918" y="975"/>
                        <a:pt x="885" y="961"/>
                        <a:pt x="847" y="961"/>
                      </a:cubicBezTo>
                      <a:cubicBezTo>
                        <a:pt x="814" y="968"/>
                        <a:pt x="814" y="968"/>
                        <a:pt x="814" y="968"/>
                      </a:cubicBezTo>
                      <a:cubicBezTo>
                        <a:pt x="814" y="965"/>
                        <a:pt x="814" y="965"/>
                        <a:pt x="814" y="965"/>
                      </a:cubicBezTo>
                      <a:cubicBezTo>
                        <a:pt x="814" y="963"/>
                        <a:pt x="814" y="963"/>
                        <a:pt x="814" y="963"/>
                      </a:cubicBezTo>
                      <a:cubicBezTo>
                        <a:pt x="710" y="572"/>
                        <a:pt x="710" y="572"/>
                        <a:pt x="710" y="572"/>
                      </a:cubicBezTo>
                      <a:cubicBezTo>
                        <a:pt x="696" y="523"/>
                        <a:pt x="672" y="523"/>
                        <a:pt x="644" y="527"/>
                      </a:cubicBezTo>
                      <a:cubicBezTo>
                        <a:pt x="644" y="527"/>
                        <a:pt x="589" y="535"/>
                        <a:pt x="601" y="594"/>
                      </a:cubicBezTo>
                      <a:cubicBezTo>
                        <a:pt x="703" y="1140"/>
                        <a:pt x="703" y="1140"/>
                        <a:pt x="703" y="1140"/>
                      </a:cubicBezTo>
                      <a:cubicBezTo>
                        <a:pt x="703" y="1148"/>
                        <a:pt x="705" y="1152"/>
                        <a:pt x="705" y="1159"/>
                      </a:cubicBezTo>
                      <a:cubicBezTo>
                        <a:pt x="705" y="1183"/>
                        <a:pt x="696" y="1207"/>
                        <a:pt x="679" y="1226"/>
                      </a:cubicBezTo>
                      <a:cubicBezTo>
                        <a:pt x="674" y="1233"/>
                        <a:pt x="667" y="1238"/>
                        <a:pt x="663" y="1238"/>
                      </a:cubicBezTo>
                      <a:cubicBezTo>
                        <a:pt x="632" y="1242"/>
                        <a:pt x="603" y="1235"/>
                        <a:pt x="577" y="1216"/>
                      </a:cubicBezTo>
                      <a:cubicBezTo>
                        <a:pt x="547" y="1193"/>
                        <a:pt x="525" y="1143"/>
                        <a:pt x="504" y="1112"/>
                      </a:cubicBezTo>
                      <a:cubicBezTo>
                        <a:pt x="492" y="1093"/>
                        <a:pt x="483" y="1072"/>
                        <a:pt x="468" y="1055"/>
                      </a:cubicBezTo>
                      <a:cubicBezTo>
                        <a:pt x="440" y="1027"/>
                        <a:pt x="383" y="1003"/>
                        <a:pt x="348" y="1032"/>
                      </a:cubicBezTo>
                      <a:cubicBezTo>
                        <a:pt x="338" y="1041"/>
                        <a:pt x="326" y="1065"/>
                        <a:pt x="336" y="1077"/>
                      </a:cubicBezTo>
                      <a:cubicBezTo>
                        <a:pt x="350" y="1096"/>
                        <a:pt x="369" y="1117"/>
                        <a:pt x="378" y="1138"/>
                      </a:cubicBezTo>
                      <a:cubicBezTo>
                        <a:pt x="388" y="1155"/>
                        <a:pt x="393" y="1174"/>
                        <a:pt x="400" y="1193"/>
                      </a:cubicBezTo>
                      <a:cubicBezTo>
                        <a:pt x="404" y="1204"/>
                        <a:pt x="407" y="1235"/>
                        <a:pt x="416" y="1245"/>
                      </a:cubicBezTo>
                      <a:cubicBezTo>
                        <a:pt x="426" y="1254"/>
                        <a:pt x="435" y="1273"/>
                        <a:pt x="442" y="1285"/>
                      </a:cubicBezTo>
                      <a:cubicBezTo>
                        <a:pt x="459" y="1311"/>
                        <a:pt x="483" y="1339"/>
                        <a:pt x="492" y="1368"/>
                      </a:cubicBezTo>
                      <a:cubicBezTo>
                        <a:pt x="525" y="1415"/>
                        <a:pt x="539" y="1477"/>
                        <a:pt x="575" y="1522"/>
                      </a:cubicBezTo>
                      <a:cubicBezTo>
                        <a:pt x="620" y="1576"/>
                        <a:pt x="663" y="1628"/>
                        <a:pt x="729" y="1659"/>
                      </a:cubicBezTo>
                      <a:cubicBezTo>
                        <a:pt x="752" y="1673"/>
                        <a:pt x="769" y="1692"/>
                        <a:pt x="783" y="1713"/>
                      </a:cubicBezTo>
                      <a:cubicBezTo>
                        <a:pt x="805" y="1827"/>
                        <a:pt x="805" y="1827"/>
                        <a:pt x="805" y="1827"/>
                      </a:cubicBezTo>
                      <a:cubicBezTo>
                        <a:pt x="887" y="1813"/>
                        <a:pt x="1224" y="1756"/>
                        <a:pt x="1259" y="1749"/>
                      </a:cubicBezTo>
                      <a:cubicBezTo>
                        <a:pt x="1238" y="1652"/>
                        <a:pt x="1238" y="1652"/>
                        <a:pt x="1238" y="1652"/>
                      </a:cubicBezTo>
                      <a:cubicBezTo>
                        <a:pt x="1235" y="1649"/>
                        <a:pt x="1235" y="1649"/>
                        <a:pt x="1235" y="1649"/>
                      </a:cubicBezTo>
                      <a:cubicBezTo>
                        <a:pt x="1245" y="1626"/>
                        <a:pt x="1250" y="1600"/>
                        <a:pt x="1257" y="1576"/>
                      </a:cubicBezTo>
                      <a:cubicBezTo>
                        <a:pt x="1262" y="1555"/>
                        <a:pt x="1266" y="1536"/>
                        <a:pt x="1266" y="1514"/>
                      </a:cubicBezTo>
                      <a:cubicBezTo>
                        <a:pt x="1269" y="1462"/>
                        <a:pt x="1271" y="1408"/>
                        <a:pt x="1273" y="1354"/>
                      </a:cubicBezTo>
                      <a:cubicBezTo>
                        <a:pt x="1273" y="1344"/>
                        <a:pt x="1273" y="1335"/>
                        <a:pt x="1276" y="1325"/>
                      </a:cubicBezTo>
                      <a:cubicBezTo>
                        <a:pt x="1280" y="1294"/>
                        <a:pt x="1262" y="1211"/>
                        <a:pt x="1198" y="1207"/>
                      </a:cubicBezTo>
                      <a:cubicBezTo>
                        <a:pt x="1195" y="1207"/>
                        <a:pt x="1195" y="1207"/>
                        <a:pt x="1195" y="1204"/>
                      </a:cubicBezTo>
                      <a:cubicBezTo>
                        <a:pt x="1179" y="1171"/>
                        <a:pt x="1157" y="1140"/>
                        <a:pt x="1131" y="1112"/>
                      </a:cubicBezTo>
                      <a:cubicBezTo>
                        <a:pt x="1101" y="1079"/>
                        <a:pt x="1058" y="1055"/>
                        <a:pt x="1013" y="1048"/>
                      </a:cubicBezTo>
                      <a:close/>
                      <a:moveTo>
                        <a:pt x="826" y="381"/>
                      </a:moveTo>
                      <a:cubicBezTo>
                        <a:pt x="442" y="381"/>
                        <a:pt x="442" y="381"/>
                        <a:pt x="442" y="38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cubicBezTo>
                        <a:pt x="826" y="0"/>
                        <a:pt x="826" y="0"/>
                        <a:pt x="826" y="0"/>
                      </a:cubicBezTo>
                      <a:cubicBezTo>
                        <a:pt x="826" y="381"/>
                        <a:pt x="826" y="381"/>
                        <a:pt x="826" y="381"/>
                      </a:cubicBezTo>
                      <a:cubicBezTo>
                        <a:pt x="826" y="381"/>
                        <a:pt x="826" y="381"/>
                        <a:pt x="826" y="381"/>
                      </a:cubicBezTo>
                      <a:close/>
                      <a:moveTo>
                        <a:pt x="386" y="381"/>
                      </a:move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86" y="0"/>
                        <a:pt x="386" y="0"/>
                        <a:pt x="386" y="0"/>
                      </a:cubicBezTo>
                      <a:cubicBezTo>
                        <a:pt x="386" y="381"/>
                        <a:pt x="386" y="381"/>
                        <a:pt x="386" y="381"/>
                      </a:cubicBezTo>
                      <a:cubicBezTo>
                        <a:pt x="386" y="381"/>
                        <a:pt x="386" y="381"/>
                        <a:pt x="386" y="381"/>
                      </a:cubicBezTo>
                      <a:close/>
                      <a:moveTo>
                        <a:pt x="594" y="821"/>
                      </a:moveTo>
                      <a:cubicBezTo>
                        <a:pt x="442" y="821"/>
                        <a:pt x="442" y="821"/>
                        <a:pt x="442" y="821"/>
                      </a:cubicBezTo>
                      <a:cubicBezTo>
                        <a:pt x="442" y="437"/>
                        <a:pt x="442" y="437"/>
                        <a:pt x="442" y="437"/>
                      </a:cubicBezTo>
                      <a:cubicBezTo>
                        <a:pt x="826" y="437"/>
                        <a:pt x="826" y="437"/>
                        <a:pt x="826" y="437"/>
                      </a:cubicBezTo>
                      <a:cubicBezTo>
                        <a:pt x="826" y="821"/>
                        <a:pt x="826" y="821"/>
                        <a:pt x="826" y="821"/>
                      </a:cubicBezTo>
                      <a:cubicBezTo>
                        <a:pt x="826" y="821"/>
                        <a:pt x="826" y="821"/>
                        <a:pt x="826" y="82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36" y="492"/>
                        <a:pt x="693" y="478"/>
                        <a:pt x="663" y="478"/>
                      </a:cubicBezTo>
                      <a:cubicBezTo>
                        <a:pt x="653" y="478"/>
                        <a:pt x="644" y="478"/>
                        <a:pt x="636" y="480"/>
                      </a:cubicBezTo>
                      <a:cubicBezTo>
                        <a:pt x="627" y="482"/>
                        <a:pt x="591" y="490"/>
                        <a:pt x="570" y="520"/>
                      </a:cubicBezTo>
                      <a:cubicBezTo>
                        <a:pt x="558" y="537"/>
                        <a:pt x="547" y="563"/>
                        <a:pt x="554" y="601"/>
                      </a:cubicBezTo>
                      <a:cubicBezTo>
                        <a:pt x="594" y="821"/>
                        <a:pt x="594" y="821"/>
                        <a:pt x="594" y="821"/>
                      </a:cubicBezTo>
                      <a:cubicBezTo>
                        <a:pt x="594" y="821"/>
                        <a:pt x="594" y="821"/>
                        <a:pt x="594" y="821"/>
                      </a:cubicBezTo>
                      <a:close/>
                      <a:moveTo>
                        <a:pt x="371" y="1261"/>
                      </a:moveTo>
                      <a:cubicBezTo>
                        <a:pt x="0" y="1261"/>
                        <a:pt x="0" y="1261"/>
                        <a:pt x="0" y="1261"/>
                      </a:cubicBezTo>
                      <a:cubicBezTo>
                        <a:pt x="0" y="880"/>
                        <a:pt x="0" y="880"/>
                        <a:pt x="0" y="880"/>
                      </a:cubicBezTo>
                      <a:cubicBezTo>
                        <a:pt x="606" y="880"/>
                        <a:pt x="606" y="880"/>
                        <a:pt x="606" y="880"/>
                      </a:cubicBezTo>
                      <a:cubicBezTo>
                        <a:pt x="655" y="1150"/>
                        <a:pt x="655" y="1150"/>
                        <a:pt x="655" y="1150"/>
                      </a:cubicBezTo>
                      <a:cubicBezTo>
                        <a:pt x="655" y="1152"/>
                        <a:pt x="658" y="1155"/>
                        <a:pt x="658" y="1157"/>
                      </a:cubicBezTo>
                      <a:cubicBezTo>
                        <a:pt x="658" y="1157"/>
                        <a:pt x="658" y="1157"/>
                        <a:pt x="658" y="1157"/>
                      </a:cubicBezTo>
                      <a:cubicBezTo>
                        <a:pt x="658" y="1159"/>
                        <a:pt x="658" y="1159"/>
                        <a:pt x="658" y="1159"/>
                      </a:cubicBezTo>
                      <a:cubicBezTo>
                        <a:pt x="658" y="1171"/>
                        <a:pt x="653" y="1181"/>
                        <a:pt x="646" y="1193"/>
                      </a:cubicBezTo>
                      <a:cubicBezTo>
                        <a:pt x="644" y="1193"/>
                        <a:pt x="644" y="1193"/>
                        <a:pt x="644" y="1193"/>
                      </a:cubicBezTo>
                      <a:cubicBezTo>
                        <a:pt x="632" y="1193"/>
                        <a:pt x="620" y="1188"/>
                        <a:pt x="608" y="1178"/>
                      </a:cubicBezTo>
                      <a:cubicBezTo>
                        <a:pt x="608" y="1178"/>
                        <a:pt x="608" y="1178"/>
                        <a:pt x="608" y="1178"/>
                      </a:cubicBezTo>
                      <a:cubicBezTo>
                        <a:pt x="608" y="1178"/>
                        <a:pt x="608" y="1178"/>
                        <a:pt x="608" y="1178"/>
                      </a:cubicBezTo>
                      <a:cubicBezTo>
                        <a:pt x="591" y="1167"/>
                        <a:pt x="577" y="1140"/>
                        <a:pt x="563" y="1117"/>
                      </a:cubicBezTo>
                      <a:cubicBezTo>
                        <a:pt x="556" y="1107"/>
                        <a:pt x="551" y="1096"/>
                        <a:pt x="544" y="1086"/>
                      </a:cubicBezTo>
                      <a:cubicBezTo>
                        <a:pt x="539" y="1079"/>
                        <a:pt x="537" y="1074"/>
                        <a:pt x="532" y="1067"/>
                      </a:cubicBezTo>
                      <a:cubicBezTo>
                        <a:pt x="525" y="1053"/>
                        <a:pt x="516" y="1036"/>
                        <a:pt x="502" y="1022"/>
                      </a:cubicBezTo>
                      <a:cubicBezTo>
                        <a:pt x="473" y="991"/>
                        <a:pt x="428" y="972"/>
                        <a:pt x="388" y="972"/>
                      </a:cubicBezTo>
                      <a:cubicBezTo>
                        <a:pt x="362" y="972"/>
                        <a:pt x="338" y="980"/>
                        <a:pt x="319" y="994"/>
                      </a:cubicBezTo>
                      <a:cubicBezTo>
                        <a:pt x="293" y="1017"/>
                        <a:pt x="270" y="1069"/>
                        <a:pt x="298" y="1105"/>
                      </a:cubicBezTo>
                      <a:cubicBezTo>
                        <a:pt x="303" y="1110"/>
                        <a:pt x="305" y="1114"/>
                        <a:pt x="310" y="1119"/>
                      </a:cubicBezTo>
                      <a:cubicBezTo>
                        <a:pt x="319" y="1133"/>
                        <a:pt x="331" y="1148"/>
                        <a:pt x="336" y="1157"/>
                      </a:cubicBezTo>
                      <a:cubicBezTo>
                        <a:pt x="343" y="1174"/>
                        <a:pt x="350" y="1193"/>
                        <a:pt x="355" y="1207"/>
                      </a:cubicBezTo>
                      <a:cubicBezTo>
                        <a:pt x="355" y="1209"/>
                        <a:pt x="357" y="1214"/>
                        <a:pt x="357" y="1219"/>
                      </a:cubicBezTo>
                      <a:cubicBezTo>
                        <a:pt x="359" y="1233"/>
                        <a:pt x="364" y="1247"/>
                        <a:pt x="371" y="1261"/>
                      </a:cubicBezTo>
                      <a:close/>
                      <a:moveTo>
                        <a:pt x="386" y="821"/>
                      </a:moveTo>
                      <a:cubicBezTo>
                        <a:pt x="0" y="821"/>
                        <a:pt x="0" y="821"/>
                        <a:pt x="0" y="821"/>
                      </a:cubicBezTo>
                      <a:cubicBezTo>
                        <a:pt x="0" y="437"/>
                        <a:pt x="0" y="437"/>
                        <a:pt x="0" y="437"/>
                      </a:cubicBezTo>
                      <a:cubicBezTo>
                        <a:pt x="386" y="437"/>
                        <a:pt x="386" y="437"/>
                        <a:pt x="386" y="437"/>
                      </a:cubicBezTo>
                      <a:cubicBezTo>
                        <a:pt x="386" y="821"/>
                        <a:pt x="386" y="821"/>
                        <a:pt x="386" y="821"/>
                      </a:cubicBezTo>
                      <a:cubicBezTo>
                        <a:pt x="386" y="821"/>
                        <a:pt x="386" y="821"/>
                        <a:pt x="386" y="8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38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9707930" y="5549720"/>
                <a:ext cx="993314" cy="5304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b="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Apps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8629524" y="1798170"/>
              <a:ext cx="1924208" cy="1911290"/>
              <a:chOff x="2084627" y="1114466"/>
              <a:chExt cx="2209847" cy="2032632"/>
            </a:xfrm>
          </p:grpSpPr>
          <p:pic>
            <p:nvPicPr>
              <p:cNvPr id="77" name="Picture 7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084627" y="1114466"/>
                <a:ext cx="2209847" cy="2032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2292804" y="1600128"/>
                <a:ext cx="1858965" cy="777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600" b="1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Client</a:t>
                </a:r>
              </a:p>
              <a:p>
                <a:pPr algn="ctr" defTabSz="931881"/>
                <a:endParaRPr lang="en-US" sz="700" b="1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 defTabSz="931881"/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(mrsdeploy package</a:t>
                </a:r>
                <a:r>
                  <a:rPr lang="en-US" sz="16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</p:txBody>
          </p:sp>
        </p:grpSp>
        <p:cxnSp>
          <p:nvCxnSpPr>
            <p:cNvPr id="26" name="Straight Arrow Connector 25"/>
            <p:cNvCxnSpPr>
              <a:cxnSpLocks/>
              <a:stCxn id="56" idx="3"/>
              <a:endCxn id="57" idx="2"/>
            </p:cNvCxnSpPr>
            <p:nvPr/>
          </p:nvCxnSpPr>
          <p:spPr>
            <a:xfrm>
              <a:off x="6849055" y="3565001"/>
              <a:ext cx="1847708" cy="1113611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cxnSpLocks/>
              <a:stCxn id="56" idx="3"/>
              <a:endCxn id="77" idx="3"/>
            </p:cNvCxnSpPr>
            <p:nvPr/>
          </p:nvCxnSpPr>
          <p:spPr>
            <a:xfrm flipV="1">
              <a:off x="6849055" y="2753815"/>
              <a:ext cx="1780469" cy="811186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552924" y="957199"/>
              <a:ext cx="2293377" cy="10036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Consumption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Explore and consume services in R directly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590446" y="3210427"/>
              <a:ext cx="1361165" cy="3300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altLang="zh-CN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publishService</a:t>
              </a:r>
              <a:endPara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 rot="19899132">
              <a:off x="7006499" y="2761113"/>
              <a:ext cx="1219027" cy="348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getService</a:t>
              </a: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10036" y="2881971"/>
              <a:ext cx="1982054" cy="1790733"/>
              <a:chOff x="2084627" y="1114466"/>
              <a:chExt cx="2209847" cy="2032632"/>
            </a:xfrm>
          </p:grpSpPr>
          <p:pic>
            <p:nvPicPr>
              <p:cNvPr id="101" name="Picture 7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084627" y="1114466"/>
                <a:ext cx="2209847" cy="2032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" name="TextBox 101"/>
              <p:cNvSpPr txBox="1"/>
              <p:nvPr/>
            </p:nvSpPr>
            <p:spPr>
              <a:xfrm>
                <a:off x="2309742" y="1600127"/>
                <a:ext cx="1858965" cy="777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600" b="1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Client</a:t>
                </a:r>
              </a:p>
              <a:p>
                <a:pPr algn="ctr" defTabSz="931881"/>
                <a:endParaRPr lang="en-US" sz="700" b="1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 defTabSz="931881"/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(mrsdeploy package</a:t>
                </a:r>
                <a:r>
                  <a:rPr lang="en-US" sz="16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</p:txBody>
          </p:sp>
        </p:grpSp>
        <p:cxnSp>
          <p:nvCxnSpPr>
            <p:cNvPr id="103" name="Straight Arrow Connector 102"/>
            <p:cNvCxnSpPr>
              <a:endCxn id="56" idx="1"/>
            </p:cNvCxnSpPr>
            <p:nvPr/>
          </p:nvCxnSpPr>
          <p:spPr>
            <a:xfrm>
              <a:off x="2492090" y="3565001"/>
              <a:ext cx="1561803" cy="0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8374708" y="1135848"/>
              <a:ext cx="1138238" cy="916536"/>
              <a:chOff x="1" y="770872"/>
              <a:chExt cx="1219200" cy="981728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" y="1404235"/>
                <a:ext cx="1219200" cy="348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400" b="1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Data Scientist</a:t>
                </a: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243002" y="770872"/>
                <a:ext cx="564718" cy="522569"/>
                <a:chOff x="5809310" y="1674658"/>
                <a:chExt cx="4585732" cy="4226967"/>
              </a:xfrm>
              <a:solidFill>
                <a:srgbClr val="505050">
                  <a:lumMod val="50000"/>
                </a:srgbClr>
              </a:solidFill>
            </p:grpSpPr>
            <p:sp>
              <p:nvSpPr>
                <p:cNvPr id="70" name="Oval 69"/>
                <p:cNvSpPr/>
                <p:nvPr/>
              </p:nvSpPr>
              <p:spPr>
                <a:xfrm>
                  <a:off x="6881217" y="1674658"/>
                  <a:ext cx="2210082" cy="2210082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1" name="Freeform 48"/>
                <p:cNvSpPr/>
                <p:nvPr/>
              </p:nvSpPr>
              <p:spPr>
                <a:xfrm>
                  <a:off x="5809310" y="3984172"/>
                  <a:ext cx="3316029" cy="1917453"/>
                </a:xfrm>
                <a:custGeom>
                  <a:avLst/>
                  <a:gdLst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258008 w 3331029"/>
                    <a:gd name="connsiteY15" fmla="*/ 1716833 h 1912775"/>
                    <a:gd name="connsiteX16" fmla="*/ 2164702 w 3331029"/>
                    <a:gd name="connsiteY16" fmla="*/ 1782147 h 1912775"/>
                    <a:gd name="connsiteX17" fmla="*/ 1968760 w 3331029"/>
                    <a:gd name="connsiteY17" fmla="*/ 1446245 h 1912775"/>
                    <a:gd name="connsiteX18" fmla="*/ 1688841 w 3331029"/>
                    <a:gd name="connsiteY18" fmla="*/ 886408 h 1912775"/>
                    <a:gd name="connsiteX19" fmla="*/ 1558213 w 3331029"/>
                    <a:gd name="connsiteY19" fmla="*/ 457200 h 1912775"/>
                    <a:gd name="connsiteX20" fmla="*/ 1418253 w 3331029"/>
                    <a:gd name="connsiteY20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164702 w 3331029"/>
                    <a:gd name="connsiteY15" fmla="*/ 1782147 h 1912775"/>
                    <a:gd name="connsiteX16" fmla="*/ 1968760 w 3331029"/>
                    <a:gd name="connsiteY16" fmla="*/ 1446245 h 1912775"/>
                    <a:gd name="connsiteX17" fmla="*/ 1688841 w 3331029"/>
                    <a:gd name="connsiteY17" fmla="*/ 886408 h 1912775"/>
                    <a:gd name="connsiteX18" fmla="*/ 1558213 w 3331029"/>
                    <a:gd name="connsiteY18" fmla="*/ 457200 h 1912775"/>
                    <a:gd name="connsiteX19" fmla="*/ 1418253 w 3331029"/>
                    <a:gd name="connsiteY19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164702 w 3331029"/>
                    <a:gd name="connsiteY14" fmla="*/ 1782147 h 1912775"/>
                    <a:gd name="connsiteX15" fmla="*/ 1968760 w 3331029"/>
                    <a:gd name="connsiteY15" fmla="*/ 1446245 h 1912775"/>
                    <a:gd name="connsiteX16" fmla="*/ 1688841 w 3331029"/>
                    <a:gd name="connsiteY16" fmla="*/ 886408 h 1912775"/>
                    <a:gd name="connsiteX17" fmla="*/ 1558213 w 3331029"/>
                    <a:gd name="connsiteY17" fmla="*/ 457200 h 1912775"/>
                    <a:gd name="connsiteX18" fmla="*/ 1418253 w 3331029"/>
                    <a:gd name="connsiteY18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558213 w 3331029"/>
                    <a:gd name="connsiteY16" fmla="*/ 457200 h 1912775"/>
                    <a:gd name="connsiteX17" fmla="*/ 1418253 w 3331029"/>
                    <a:gd name="connsiteY17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418253 w 3331029"/>
                    <a:gd name="connsiteY16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418253 w 3331029"/>
                    <a:gd name="connsiteY15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36914 w 3331029"/>
                    <a:gd name="connsiteY0" fmla="*/ 0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36914 w 3331029"/>
                    <a:gd name="connsiteY14" fmla="*/ 0 h 1912775"/>
                    <a:gd name="connsiteX0" fmla="*/ 1436914 w 3331029"/>
                    <a:gd name="connsiteY0" fmla="*/ 0 h 1912775"/>
                    <a:gd name="connsiteX1" fmla="*/ 223935 w 3331029"/>
                    <a:gd name="connsiteY1" fmla="*/ 699796 h 1912775"/>
                    <a:gd name="connsiteX2" fmla="*/ 130629 w 3331029"/>
                    <a:gd name="connsiteY2" fmla="*/ 989045 h 1912775"/>
                    <a:gd name="connsiteX3" fmla="*/ 0 w 3331029"/>
                    <a:gd name="connsiteY3" fmla="*/ 1614196 h 1912775"/>
                    <a:gd name="connsiteX4" fmla="*/ 746449 w 3331029"/>
                    <a:gd name="connsiteY4" fmla="*/ 1828800 h 1912775"/>
                    <a:gd name="connsiteX5" fmla="*/ 1735494 w 3331029"/>
                    <a:gd name="connsiteY5" fmla="*/ 1912775 h 1912775"/>
                    <a:gd name="connsiteX6" fmla="*/ 2948474 w 3331029"/>
                    <a:gd name="connsiteY6" fmla="*/ 1884784 h 1912775"/>
                    <a:gd name="connsiteX7" fmla="*/ 2901821 w 3331029"/>
                    <a:gd name="connsiteY7" fmla="*/ 1772816 h 1912775"/>
                    <a:gd name="connsiteX8" fmla="*/ 3247053 w 3331029"/>
                    <a:gd name="connsiteY8" fmla="*/ 783771 h 1912775"/>
                    <a:gd name="connsiteX9" fmla="*/ 3331029 w 3331029"/>
                    <a:gd name="connsiteY9" fmla="*/ 513184 h 1912775"/>
                    <a:gd name="connsiteX10" fmla="*/ 3331029 w 3331029"/>
                    <a:gd name="connsiteY10" fmla="*/ 158620 h 1912775"/>
                    <a:gd name="connsiteX11" fmla="*/ 2911151 w 3331029"/>
                    <a:gd name="connsiteY11" fmla="*/ 0 h 1912775"/>
                    <a:gd name="connsiteX12" fmla="*/ 2164702 w 3331029"/>
                    <a:gd name="connsiteY12" fmla="*/ 1782147 h 1912775"/>
                    <a:gd name="connsiteX13" fmla="*/ 1436914 w 3331029"/>
                    <a:gd name="connsiteY13" fmla="*/ 0 h 1912775"/>
                    <a:gd name="connsiteX0" fmla="*/ 1436914 w 3331029"/>
                    <a:gd name="connsiteY0" fmla="*/ 0 h 1912775"/>
                    <a:gd name="connsiteX1" fmla="*/ 130629 w 3331029"/>
                    <a:gd name="connsiteY1" fmla="*/ 989045 h 1912775"/>
                    <a:gd name="connsiteX2" fmla="*/ 0 w 3331029"/>
                    <a:gd name="connsiteY2" fmla="*/ 1614196 h 1912775"/>
                    <a:gd name="connsiteX3" fmla="*/ 746449 w 3331029"/>
                    <a:gd name="connsiteY3" fmla="*/ 1828800 h 1912775"/>
                    <a:gd name="connsiteX4" fmla="*/ 1735494 w 3331029"/>
                    <a:gd name="connsiteY4" fmla="*/ 1912775 h 1912775"/>
                    <a:gd name="connsiteX5" fmla="*/ 2948474 w 3331029"/>
                    <a:gd name="connsiteY5" fmla="*/ 1884784 h 1912775"/>
                    <a:gd name="connsiteX6" fmla="*/ 2901821 w 3331029"/>
                    <a:gd name="connsiteY6" fmla="*/ 1772816 h 1912775"/>
                    <a:gd name="connsiteX7" fmla="*/ 3247053 w 3331029"/>
                    <a:gd name="connsiteY7" fmla="*/ 783771 h 1912775"/>
                    <a:gd name="connsiteX8" fmla="*/ 3331029 w 3331029"/>
                    <a:gd name="connsiteY8" fmla="*/ 513184 h 1912775"/>
                    <a:gd name="connsiteX9" fmla="*/ 3331029 w 3331029"/>
                    <a:gd name="connsiteY9" fmla="*/ 158620 h 1912775"/>
                    <a:gd name="connsiteX10" fmla="*/ 2911151 w 3331029"/>
                    <a:gd name="connsiteY10" fmla="*/ 0 h 1912775"/>
                    <a:gd name="connsiteX11" fmla="*/ 2164702 w 3331029"/>
                    <a:gd name="connsiteY11" fmla="*/ 1782147 h 1912775"/>
                    <a:gd name="connsiteX12" fmla="*/ 1436914 w 3331029"/>
                    <a:gd name="connsiteY12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1735494 w 3331029"/>
                    <a:gd name="connsiteY2" fmla="*/ 1912775 h 1912775"/>
                    <a:gd name="connsiteX3" fmla="*/ 2948474 w 3331029"/>
                    <a:gd name="connsiteY3" fmla="*/ 1884784 h 1912775"/>
                    <a:gd name="connsiteX4" fmla="*/ 2901821 w 3331029"/>
                    <a:gd name="connsiteY4" fmla="*/ 1772816 h 1912775"/>
                    <a:gd name="connsiteX5" fmla="*/ 3247053 w 3331029"/>
                    <a:gd name="connsiteY5" fmla="*/ 783771 h 1912775"/>
                    <a:gd name="connsiteX6" fmla="*/ 3331029 w 3331029"/>
                    <a:gd name="connsiteY6" fmla="*/ 513184 h 1912775"/>
                    <a:gd name="connsiteX7" fmla="*/ 3331029 w 3331029"/>
                    <a:gd name="connsiteY7" fmla="*/ 158620 h 1912775"/>
                    <a:gd name="connsiteX8" fmla="*/ 2911151 w 3331029"/>
                    <a:gd name="connsiteY8" fmla="*/ 0 h 1912775"/>
                    <a:gd name="connsiteX9" fmla="*/ 2164702 w 3331029"/>
                    <a:gd name="connsiteY9" fmla="*/ 1782147 h 1912775"/>
                    <a:gd name="connsiteX10" fmla="*/ 1436914 w 3331029"/>
                    <a:gd name="connsiteY10" fmla="*/ 0 h 1912775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247053 w 3331029"/>
                    <a:gd name="connsiteY4" fmla="*/ 783771 h 1915295"/>
                    <a:gd name="connsiteX5" fmla="*/ 3331029 w 3331029"/>
                    <a:gd name="connsiteY5" fmla="*/ 513184 h 1915295"/>
                    <a:gd name="connsiteX6" fmla="*/ 3331029 w 3331029"/>
                    <a:gd name="connsiteY6" fmla="*/ 158620 h 1915295"/>
                    <a:gd name="connsiteX7" fmla="*/ 2911151 w 3331029"/>
                    <a:gd name="connsiteY7" fmla="*/ 0 h 1915295"/>
                    <a:gd name="connsiteX8" fmla="*/ 2164702 w 3331029"/>
                    <a:gd name="connsiteY8" fmla="*/ 1782147 h 1915295"/>
                    <a:gd name="connsiteX9" fmla="*/ 1436914 w 3331029"/>
                    <a:gd name="connsiteY9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14689 w 3308804"/>
                    <a:gd name="connsiteY0" fmla="*/ 0 h 1917453"/>
                    <a:gd name="connsiteX1" fmla="*/ 0 w 3308804"/>
                    <a:gd name="connsiteY1" fmla="*/ 1623721 h 1917453"/>
                    <a:gd name="connsiteX2" fmla="*/ 2926249 w 3308804"/>
                    <a:gd name="connsiteY2" fmla="*/ 1884784 h 1917453"/>
                    <a:gd name="connsiteX3" fmla="*/ 2879596 w 3308804"/>
                    <a:gd name="connsiteY3" fmla="*/ 1772816 h 1917453"/>
                    <a:gd name="connsiteX4" fmla="*/ 3308804 w 3308804"/>
                    <a:gd name="connsiteY4" fmla="*/ 513184 h 1917453"/>
                    <a:gd name="connsiteX5" fmla="*/ 3308804 w 3308804"/>
                    <a:gd name="connsiteY5" fmla="*/ 158620 h 1917453"/>
                    <a:gd name="connsiteX6" fmla="*/ 2888926 w 3308804"/>
                    <a:gd name="connsiteY6" fmla="*/ 0 h 1917453"/>
                    <a:gd name="connsiteX7" fmla="*/ 2142477 w 3308804"/>
                    <a:gd name="connsiteY7" fmla="*/ 1782147 h 1917453"/>
                    <a:gd name="connsiteX8" fmla="*/ 1414689 w 3308804"/>
                    <a:gd name="connsiteY8" fmla="*/ 0 h 1917453"/>
                    <a:gd name="connsiteX0" fmla="*/ 1417845 w 3311960"/>
                    <a:gd name="connsiteY0" fmla="*/ 0 h 1917453"/>
                    <a:gd name="connsiteX1" fmla="*/ 3156 w 3311960"/>
                    <a:gd name="connsiteY1" fmla="*/ 1623721 h 1917453"/>
                    <a:gd name="connsiteX2" fmla="*/ 2929405 w 3311960"/>
                    <a:gd name="connsiteY2" fmla="*/ 1884784 h 1917453"/>
                    <a:gd name="connsiteX3" fmla="*/ 2882752 w 3311960"/>
                    <a:gd name="connsiteY3" fmla="*/ 1772816 h 1917453"/>
                    <a:gd name="connsiteX4" fmla="*/ 3311960 w 3311960"/>
                    <a:gd name="connsiteY4" fmla="*/ 513184 h 1917453"/>
                    <a:gd name="connsiteX5" fmla="*/ 3311960 w 3311960"/>
                    <a:gd name="connsiteY5" fmla="*/ 158620 h 1917453"/>
                    <a:gd name="connsiteX6" fmla="*/ 2892082 w 3311960"/>
                    <a:gd name="connsiteY6" fmla="*/ 0 h 1917453"/>
                    <a:gd name="connsiteX7" fmla="*/ 2145633 w 3311960"/>
                    <a:gd name="connsiteY7" fmla="*/ 1782147 h 1917453"/>
                    <a:gd name="connsiteX8" fmla="*/ 1417845 w 3311960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16029" h="1917453">
                      <a:moveTo>
                        <a:pt x="1421914" y="0"/>
                      </a:moveTo>
                      <a:cubicBezTo>
                        <a:pt x="-316689" y="435428"/>
                        <a:pt x="45908" y="1617501"/>
                        <a:pt x="7225" y="1623721"/>
                      </a:cubicBezTo>
                      <a:cubicBezTo>
                        <a:pt x="868946" y="1956513"/>
                        <a:pt x="1941319" y="1943878"/>
                        <a:pt x="2933474" y="1884784"/>
                      </a:cubicBezTo>
                      <a:lnTo>
                        <a:pt x="2886821" y="1772816"/>
                      </a:lnTo>
                      <a:lnTo>
                        <a:pt x="3316029" y="513184"/>
                      </a:lnTo>
                      <a:lnTo>
                        <a:pt x="3316029" y="158620"/>
                      </a:lnTo>
                      <a:lnTo>
                        <a:pt x="2896151" y="0"/>
                      </a:lnTo>
                      <a:cubicBezTo>
                        <a:pt x="2731310" y="584719"/>
                        <a:pt x="2473163" y="1374710"/>
                        <a:pt x="2149702" y="1782147"/>
                      </a:cubicBezTo>
                      <a:cubicBezTo>
                        <a:pt x="1826241" y="1377820"/>
                        <a:pt x="1568094" y="572278"/>
                        <a:pt x="1421914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2" name="Freeform 49"/>
                <p:cNvSpPr/>
                <p:nvPr/>
              </p:nvSpPr>
              <p:spPr>
                <a:xfrm>
                  <a:off x="7703901" y="4266374"/>
                  <a:ext cx="426246" cy="1117201"/>
                </a:xfrm>
                <a:custGeom>
                  <a:avLst/>
                  <a:gdLst>
                    <a:gd name="connsiteX0" fmla="*/ 73823 w 426246"/>
                    <a:gd name="connsiteY0" fmla="*/ 402431 h 1117201"/>
                    <a:gd name="connsiteX1" fmla="*/ 352424 w 426246"/>
                    <a:gd name="connsiteY1" fmla="*/ 402431 h 1117201"/>
                    <a:gd name="connsiteX2" fmla="*/ 426246 w 426246"/>
                    <a:gd name="connsiteY2" fmla="*/ 726281 h 1117201"/>
                    <a:gd name="connsiteX3" fmla="*/ 426245 w 426246"/>
                    <a:gd name="connsiteY3" fmla="*/ 726281 h 1117201"/>
                    <a:gd name="connsiteX4" fmla="*/ 213123 w 426246"/>
                    <a:gd name="connsiteY4" fmla="*/ 1117201 h 1117201"/>
                    <a:gd name="connsiteX5" fmla="*/ 0 w 426246"/>
                    <a:gd name="connsiteY5" fmla="*/ 726281 h 1117201"/>
                    <a:gd name="connsiteX6" fmla="*/ 1 w 426246"/>
                    <a:gd name="connsiteY6" fmla="*/ 726281 h 1117201"/>
                    <a:gd name="connsiteX7" fmla="*/ 46437 w 426246"/>
                    <a:gd name="connsiteY7" fmla="*/ 0 h 1117201"/>
                    <a:gd name="connsiteX8" fmla="*/ 379811 w 426246"/>
                    <a:gd name="connsiteY8" fmla="*/ 0 h 1117201"/>
                    <a:gd name="connsiteX9" fmla="*/ 426246 w 426246"/>
                    <a:gd name="connsiteY9" fmla="*/ 46435 h 1117201"/>
                    <a:gd name="connsiteX10" fmla="*/ 358380 w 426246"/>
                    <a:gd name="connsiteY10" fmla="*/ 335756 h 1117201"/>
                    <a:gd name="connsiteX11" fmla="*/ 65488 w 426246"/>
                    <a:gd name="connsiteY11" fmla="*/ 335756 h 1117201"/>
                    <a:gd name="connsiteX12" fmla="*/ 2 w 426246"/>
                    <a:gd name="connsiteY12" fmla="*/ 46435 h 1117201"/>
                    <a:gd name="connsiteX13" fmla="*/ 46437 w 426246"/>
                    <a:gd name="connsiteY13" fmla="*/ 0 h 1117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26246" h="1117201">
                      <a:moveTo>
                        <a:pt x="73823" y="402431"/>
                      </a:moveTo>
                      <a:lnTo>
                        <a:pt x="352424" y="402431"/>
                      </a:lnTo>
                      <a:lnTo>
                        <a:pt x="426246" y="726281"/>
                      </a:lnTo>
                      <a:lnTo>
                        <a:pt x="426245" y="726281"/>
                      </a:lnTo>
                      <a:lnTo>
                        <a:pt x="213123" y="1117201"/>
                      </a:lnTo>
                      <a:lnTo>
                        <a:pt x="0" y="726281"/>
                      </a:lnTo>
                      <a:lnTo>
                        <a:pt x="1" y="726281"/>
                      </a:lnTo>
                      <a:close/>
                      <a:moveTo>
                        <a:pt x="46437" y="0"/>
                      </a:moveTo>
                      <a:lnTo>
                        <a:pt x="379811" y="0"/>
                      </a:lnTo>
                      <a:cubicBezTo>
                        <a:pt x="405456" y="0"/>
                        <a:pt x="426246" y="20790"/>
                        <a:pt x="426246" y="46435"/>
                      </a:cubicBezTo>
                      <a:lnTo>
                        <a:pt x="358380" y="335756"/>
                      </a:lnTo>
                      <a:lnTo>
                        <a:pt x="65488" y="335756"/>
                      </a:lnTo>
                      <a:cubicBezTo>
                        <a:pt x="49813" y="273249"/>
                        <a:pt x="2" y="102394"/>
                        <a:pt x="2" y="46435"/>
                      </a:cubicBezTo>
                      <a:cubicBezTo>
                        <a:pt x="2" y="20790"/>
                        <a:pt x="20792" y="0"/>
                        <a:pt x="46437" y="0"/>
                      </a:cubicBezTo>
                      <a:close/>
                    </a:path>
                  </a:pathLst>
                </a:cu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3" name="Freeform 50"/>
                <p:cNvSpPr/>
                <p:nvPr/>
              </p:nvSpPr>
              <p:spPr>
                <a:xfrm>
                  <a:off x="8847534" y="3857942"/>
                  <a:ext cx="1547508" cy="2041525"/>
                </a:xfrm>
                <a:custGeom>
                  <a:avLst/>
                  <a:gdLst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39750 w 1543050"/>
                    <a:gd name="connsiteY17" fmla="*/ 679450 h 2041525"/>
                    <a:gd name="connsiteX18" fmla="*/ 558800 w 1543050"/>
                    <a:gd name="connsiteY18" fmla="*/ 536575 h 2041525"/>
                    <a:gd name="connsiteX19" fmla="*/ 552450 w 1543050"/>
                    <a:gd name="connsiteY19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20775 w 1543050"/>
                    <a:gd name="connsiteY11" fmla="*/ 12700 h 2041525"/>
                    <a:gd name="connsiteX12" fmla="*/ 996950 w 1543050"/>
                    <a:gd name="connsiteY12" fmla="*/ 12700 h 2041525"/>
                    <a:gd name="connsiteX13" fmla="*/ 1079500 w 1543050"/>
                    <a:gd name="connsiteY13" fmla="*/ 936625 h 2041525"/>
                    <a:gd name="connsiteX14" fmla="*/ 463550 w 1543050"/>
                    <a:gd name="connsiteY14" fmla="*/ 930275 h 2041525"/>
                    <a:gd name="connsiteX15" fmla="*/ 555625 w 1543050"/>
                    <a:gd name="connsiteY15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20775 w 1543050"/>
                    <a:gd name="connsiteY10" fmla="*/ 12700 h 2041525"/>
                    <a:gd name="connsiteX11" fmla="*/ 996950 w 1543050"/>
                    <a:gd name="connsiteY11" fmla="*/ 12700 h 2041525"/>
                    <a:gd name="connsiteX12" fmla="*/ 1079500 w 1543050"/>
                    <a:gd name="connsiteY12" fmla="*/ 936625 h 2041525"/>
                    <a:gd name="connsiteX13" fmla="*/ 463550 w 1543050"/>
                    <a:gd name="connsiteY13" fmla="*/ 930275 h 2041525"/>
                    <a:gd name="connsiteX14" fmla="*/ 555625 w 1543050"/>
                    <a:gd name="connsiteY14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0 w 1543050"/>
                    <a:gd name="connsiteY3" fmla="*/ 1873250 h 2041525"/>
                    <a:gd name="connsiteX4" fmla="*/ 57150 w 1543050"/>
                    <a:gd name="connsiteY4" fmla="*/ 1997075 h 2041525"/>
                    <a:gd name="connsiteX5" fmla="*/ 171450 w 1543050"/>
                    <a:gd name="connsiteY5" fmla="*/ 2041525 h 2041525"/>
                    <a:gd name="connsiteX6" fmla="*/ 1381125 w 1543050"/>
                    <a:gd name="connsiteY6" fmla="*/ 2041525 h 2041525"/>
                    <a:gd name="connsiteX7" fmla="*/ 1508125 w 1543050"/>
                    <a:gd name="connsiteY7" fmla="*/ 1990725 h 2041525"/>
                    <a:gd name="connsiteX8" fmla="*/ 1543050 w 1543050"/>
                    <a:gd name="connsiteY8" fmla="*/ 180657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16025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43050 w 1543050"/>
                    <a:gd name="connsiteY6" fmla="*/ 1806575 h 2041525"/>
                    <a:gd name="connsiteX7" fmla="*/ 1244600 w 1543050"/>
                    <a:gd name="connsiteY7" fmla="*/ 96202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6413"/>
                    <a:gd name="connsiteY0" fmla="*/ 3175 h 2041525"/>
                    <a:gd name="connsiteX1" fmla="*/ 422275 w 1546413"/>
                    <a:gd name="connsiteY1" fmla="*/ 0 h 2041525"/>
                    <a:gd name="connsiteX2" fmla="*/ 0 w 1546413"/>
                    <a:gd name="connsiteY2" fmla="*/ 1873250 h 2041525"/>
                    <a:gd name="connsiteX3" fmla="*/ 171450 w 1546413"/>
                    <a:gd name="connsiteY3" fmla="*/ 2041525 h 2041525"/>
                    <a:gd name="connsiteX4" fmla="*/ 1381125 w 1546413"/>
                    <a:gd name="connsiteY4" fmla="*/ 2041525 h 2041525"/>
                    <a:gd name="connsiteX5" fmla="*/ 1543050 w 1546413"/>
                    <a:gd name="connsiteY5" fmla="*/ 1806575 h 2041525"/>
                    <a:gd name="connsiteX6" fmla="*/ 1244600 w 1546413"/>
                    <a:gd name="connsiteY6" fmla="*/ 962025 h 2041525"/>
                    <a:gd name="connsiteX7" fmla="*/ 1120775 w 1546413"/>
                    <a:gd name="connsiteY7" fmla="*/ 12700 h 2041525"/>
                    <a:gd name="connsiteX8" fmla="*/ 996950 w 1546413"/>
                    <a:gd name="connsiteY8" fmla="*/ 12700 h 2041525"/>
                    <a:gd name="connsiteX9" fmla="*/ 1079500 w 1546413"/>
                    <a:gd name="connsiteY9" fmla="*/ 936625 h 2041525"/>
                    <a:gd name="connsiteX10" fmla="*/ 463550 w 1546413"/>
                    <a:gd name="connsiteY10" fmla="*/ 930275 h 2041525"/>
                    <a:gd name="connsiteX11" fmla="*/ 555625 w 1546413"/>
                    <a:gd name="connsiteY11" fmla="*/ 3175 h 2041525"/>
                    <a:gd name="connsiteX0" fmla="*/ 557163 w 1547951"/>
                    <a:gd name="connsiteY0" fmla="*/ 3175 h 2041525"/>
                    <a:gd name="connsiteX1" fmla="*/ 423813 w 1547951"/>
                    <a:gd name="connsiteY1" fmla="*/ 0 h 2041525"/>
                    <a:gd name="connsiteX2" fmla="*/ 1538 w 1547951"/>
                    <a:gd name="connsiteY2" fmla="*/ 1873250 h 2041525"/>
                    <a:gd name="connsiteX3" fmla="*/ 172988 w 1547951"/>
                    <a:gd name="connsiteY3" fmla="*/ 2041525 h 2041525"/>
                    <a:gd name="connsiteX4" fmla="*/ 1382663 w 1547951"/>
                    <a:gd name="connsiteY4" fmla="*/ 2041525 h 2041525"/>
                    <a:gd name="connsiteX5" fmla="*/ 1544588 w 1547951"/>
                    <a:gd name="connsiteY5" fmla="*/ 1806575 h 2041525"/>
                    <a:gd name="connsiteX6" fmla="*/ 1246138 w 1547951"/>
                    <a:gd name="connsiteY6" fmla="*/ 962025 h 2041525"/>
                    <a:gd name="connsiteX7" fmla="*/ 1122313 w 1547951"/>
                    <a:gd name="connsiteY7" fmla="*/ 12700 h 2041525"/>
                    <a:gd name="connsiteX8" fmla="*/ 998488 w 1547951"/>
                    <a:gd name="connsiteY8" fmla="*/ 12700 h 2041525"/>
                    <a:gd name="connsiteX9" fmla="*/ 1081038 w 1547951"/>
                    <a:gd name="connsiteY9" fmla="*/ 936625 h 2041525"/>
                    <a:gd name="connsiteX10" fmla="*/ 465088 w 1547951"/>
                    <a:gd name="connsiteY10" fmla="*/ 930275 h 2041525"/>
                    <a:gd name="connsiteX11" fmla="*/ 557163 w 1547951"/>
                    <a:gd name="connsiteY11" fmla="*/ 3175 h 2041525"/>
                    <a:gd name="connsiteX0" fmla="*/ 557820 w 1548608"/>
                    <a:gd name="connsiteY0" fmla="*/ 3175 h 2041525"/>
                    <a:gd name="connsiteX1" fmla="*/ 424470 w 1548608"/>
                    <a:gd name="connsiteY1" fmla="*/ 0 h 2041525"/>
                    <a:gd name="connsiteX2" fmla="*/ 2195 w 1548608"/>
                    <a:gd name="connsiteY2" fmla="*/ 1873250 h 2041525"/>
                    <a:gd name="connsiteX3" fmla="*/ 173645 w 1548608"/>
                    <a:gd name="connsiteY3" fmla="*/ 2041525 h 2041525"/>
                    <a:gd name="connsiteX4" fmla="*/ 1383320 w 1548608"/>
                    <a:gd name="connsiteY4" fmla="*/ 2041525 h 2041525"/>
                    <a:gd name="connsiteX5" fmla="*/ 1545245 w 1548608"/>
                    <a:gd name="connsiteY5" fmla="*/ 1806575 h 2041525"/>
                    <a:gd name="connsiteX6" fmla="*/ 1246795 w 1548608"/>
                    <a:gd name="connsiteY6" fmla="*/ 962025 h 2041525"/>
                    <a:gd name="connsiteX7" fmla="*/ 1122970 w 1548608"/>
                    <a:gd name="connsiteY7" fmla="*/ 12700 h 2041525"/>
                    <a:gd name="connsiteX8" fmla="*/ 999145 w 1548608"/>
                    <a:gd name="connsiteY8" fmla="*/ 12700 h 2041525"/>
                    <a:gd name="connsiteX9" fmla="*/ 1081695 w 1548608"/>
                    <a:gd name="connsiteY9" fmla="*/ 936625 h 2041525"/>
                    <a:gd name="connsiteX10" fmla="*/ 465745 w 1548608"/>
                    <a:gd name="connsiteY10" fmla="*/ 930275 h 2041525"/>
                    <a:gd name="connsiteX11" fmla="*/ 557820 w 1548608"/>
                    <a:gd name="connsiteY11" fmla="*/ 3175 h 2041525"/>
                    <a:gd name="connsiteX0" fmla="*/ 557820 w 1547508"/>
                    <a:gd name="connsiteY0" fmla="*/ 3175 h 2041525"/>
                    <a:gd name="connsiteX1" fmla="*/ 424470 w 1547508"/>
                    <a:gd name="connsiteY1" fmla="*/ 0 h 2041525"/>
                    <a:gd name="connsiteX2" fmla="*/ 2195 w 1547508"/>
                    <a:gd name="connsiteY2" fmla="*/ 1873250 h 2041525"/>
                    <a:gd name="connsiteX3" fmla="*/ 173645 w 1547508"/>
                    <a:gd name="connsiteY3" fmla="*/ 2041525 h 2041525"/>
                    <a:gd name="connsiteX4" fmla="*/ 1383320 w 1547508"/>
                    <a:gd name="connsiteY4" fmla="*/ 2041525 h 2041525"/>
                    <a:gd name="connsiteX5" fmla="*/ 1545245 w 1547508"/>
                    <a:gd name="connsiteY5" fmla="*/ 1806575 h 2041525"/>
                    <a:gd name="connsiteX6" fmla="*/ 1246795 w 1547508"/>
                    <a:gd name="connsiteY6" fmla="*/ 962025 h 2041525"/>
                    <a:gd name="connsiteX7" fmla="*/ 1122970 w 1547508"/>
                    <a:gd name="connsiteY7" fmla="*/ 12700 h 2041525"/>
                    <a:gd name="connsiteX8" fmla="*/ 999145 w 1547508"/>
                    <a:gd name="connsiteY8" fmla="*/ 12700 h 2041525"/>
                    <a:gd name="connsiteX9" fmla="*/ 1081695 w 1547508"/>
                    <a:gd name="connsiteY9" fmla="*/ 936625 h 2041525"/>
                    <a:gd name="connsiteX10" fmla="*/ 465745 w 1547508"/>
                    <a:gd name="connsiteY10" fmla="*/ 930275 h 2041525"/>
                    <a:gd name="connsiteX11" fmla="*/ 557820 w 1547508"/>
                    <a:gd name="connsiteY11" fmla="*/ 3175 h 204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7508" h="2041525">
                      <a:moveTo>
                        <a:pt x="557820" y="3175"/>
                      </a:moveTo>
                      <a:lnTo>
                        <a:pt x="424470" y="0"/>
                      </a:lnTo>
                      <a:cubicBezTo>
                        <a:pt x="486912" y="795867"/>
                        <a:pt x="184228" y="1204383"/>
                        <a:pt x="2195" y="1873250"/>
                      </a:cubicBezTo>
                      <a:cubicBezTo>
                        <a:pt x="-10505" y="1940454"/>
                        <a:pt x="29976" y="2035439"/>
                        <a:pt x="173645" y="2041525"/>
                      </a:cubicBezTo>
                      <a:lnTo>
                        <a:pt x="1383320" y="2041525"/>
                      </a:lnTo>
                      <a:cubicBezTo>
                        <a:pt x="1492064" y="2017977"/>
                        <a:pt x="1561120" y="1948392"/>
                        <a:pt x="1545245" y="1806575"/>
                      </a:cubicBezTo>
                      <a:cubicBezTo>
                        <a:pt x="1496562" y="1635125"/>
                        <a:pt x="1333049" y="1194329"/>
                        <a:pt x="1246795" y="962025"/>
                      </a:cubicBezTo>
                      <a:cubicBezTo>
                        <a:pt x="1106566" y="609071"/>
                        <a:pt x="1134083" y="189971"/>
                        <a:pt x="1122970" y="12700"/>
                      </a:cubicBezTo>
                      <a:lnTo>
                        <a:pt x="999145" y="12700"/>
                      </a:lnTo>
                      <a:cubicBezTo>
                        <a:pt x="1004966" y="176212"/>
                        <a:pt x="961045" y="701146"/>
                        <a:pt x="1081695" y="936625"/>
                      </a:cubicBezTo>
                      <a:lnTo>
                        <a:pt x="465745" y="930275"/>
                      </a:lnTo>
                      <a:cubicBezTo>
                        <a:pt x="581103" y="772583"/>
                        <a:pt x="567874" y="183621"/>
                        <a:pt x="557820" y="3175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4" name="Rounded Rectangle 51"/>
                <p:cNvSpPr/>
                <p:nvPr/>
              </p:nvSpPr>
              <p:spPr>
                <a:xfrm>
                  <a:off x="9157704" y="3537266"/>
                  <a:ext cx="946824" cy="263525"/>
                </a:xfrm>
                <a:prstGeom prst="roundRect">
                  <a:avLst>
                    <a:gd name="adj" fmla="val 21666"/>
                  </a:avLst>
                </a:pr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5" name="Freeform 52"/>
                <p:cNvSpPr/>
                <p:nvPr/>
              </p:nvSpPr>
              <p:spPr>
                <a:xfrm>
                  <a:off x="7089322" y="2425771"/>
                  <a:ext cx="1793873" cy="629817"/>
                </a:xfrm>
                <a:custGeom>
                  <a:avLst/>
                  <a:gdLst>
                    <a:gd name="connsiteX0" fmla="*/ 1199486 w 1793873"/>
                    <a:gd name="connsiteY0" fmla="*/ 158945 h 629817"/>
                    <a:gd name="connsiteX1" fmla="*/ 1199486 w 1793873"/>
                    <a:gd name="connsiteY1" fmla="*/ 508195 h 629817"/>
                    <a:gd name="connsiteX2" fmla="*/ 1637636 w 1793873"/>
                    <a:gd name="connsiteY2" fmla="*/ 508195 h 629817"/>
                    <a:gd name="connsiteX3" fmla="*/ 1637636 w 1793873"/>
                    <a:gd name="connsiteY3" fmla="*/ 158945 h 629817"/>
                    <a:gd name="connsiteX4" fmla="*/ 151165 w 1793873"/>
                    <a:gd name="connsiteY4" fmla="*/ 158945 h 629817"/>
                    <a:gd name="connsiteX5" fmla="*/ 151165 w 1793873"/>
                    <a:gd name="connsiteY5" fmla="*/ 508195 h 629817"/>
                    <a:gd name="connsiteX6" fmla="*/ 589315 w 1793873"/>
                    <a:gd name="connsiteY6" fmla="*/ 508195 h 629817"/>
                    <a:gd name="connsiteX7" fmla="*/ 589315 w 1793873"/>
                    <a:gd name="connsiteY7" fmla="*/ 158945 h 629817"/>
                    <a:gd name="connsiteX8" fmla="*/ 170284 w 1793873"/>
                    <a:gd name="connsiteY8" fmla="*/ 0 h 629817"/>
                    <a:gd name="connsiteX9" fmla="*/ 571500 w 1793873"/>
                    <a:gd name="connsiteY9" fmla="*/ 0 h 629817"/>
                    <a:gd name="connsiteX10" fmla="*/ 580706 w 1793873"/>
                    <a:gd name="connsiteY10" fmla="*/ 1859 h 629817"/>
                    <a:gd name="connsiteX11" fmla="*/ 580706 w 1793873"/>
                    <a:gd name="connsiteY11" fmla="*/ 0 h 629817"/>
                    <a:gd name="connsiteX12" fmla="*/ 1222373 w 1793873"/>
                    <a:gd name="connsiteY12" fmla="*/ 0 h 629817"/>
                    <a:gd name="connsiteX13" fmla="*/ 1257524 w 1793873"/>
                    <a:gd name="connsiteY13" fmla="*/ 0 h 629817"/>
                    <a:gd name="connsiteX14" fmla="*/ 1623589 w 1793873"/>
                    <a:gd name="connsiteY14" fmla="*/ 0 h 629817"/>
                    <a:gd name="connsiteX15" fmla="*/ 1793873 w 1793873"/>
                    <a:gd name="connsiteY15" fmla="*/ 170284 h 629817"/>
                    <a:gd name="connsiteX16" fmla="*/ 1793873 w 1793873"/>
                    <a:gd name="connsiteY16" fmla="*/ 459533 h 629817"/>
                    <a:gd name="connsiteX17" fmla="*/ 1623589 w 1793873"/>
                    <a:gd name="connsiteY17" fmla="*/ 629817 h 629817"/>
                    <a:gd name="connsiteX18" fmla="*/ 1222373 w 1793873"/>
                    <a:gd name="connsiteY18" fmla="*/ 629817 h 629817"/>
                    <a:gd name="connsiteX19" fmla="*/ 1052089 w 1793873"/>
                    <a:gd name="connsiteY19" fmla="*/ 459533 h 629817"/>
                    <a:gd name="connsiteX20" fmla="*/ 1052089 w 1793873"/>
                    <a:gd name="connsiteY20" fmla="*/ 269867 h 629817"/>
                    <a:gd name="connsiteX21" fmla="*/ 1019448 w 1793873"/>
                    <a:gd name="connsiteY21" fmla="*/ 238597 h 629817"/>
                    <a:gd name="connsiteX22" fmla="*/ 772480 w 1793873"/>
                    <a:gd name="connsiteY22" fmla="*/ 239651 h 629817"/>
                    <a:gd name="connsiteX23" fmla="*/ 741784 w 1793873"/>
                    <a:gd name="connsiteY23" fmla="*/ 272720 h 629817"/>
                    <a:gd name="connsiteX24" fmla="*/ 741784 w 1793873"/>
                    <a:gd name="connsiteY24" fmla="*/ 459533 h 629817"/>
                    <a:gd name="connsiteX25" fmla="*/ 571500 w 1793873"/>
                    <a:gd name="connsiteY25" fmla="*/ 629817 h 629817"/>
                    <a:gd name="connsiteX26" fmla="*/ 170284 w 1793873"/>
                    <a:gd name="connsiteY26" fmla="*/ 629817 h 629817"/>
                    <a:gd name="connsiteX27" fmla="*/ 0 w 1793873"/>
                    <a:gd name="connsiteY27" fmla="*/ 459533 h 629817"/>
                    <a:gd name="connsiteX28" fmla="*/ 0 w 1793873"/>
                    <a:gd name="connsiteY28" fmla="*/ 170284 h 629817"/>
                    <a:gd name="connsiteX29" fmla="*/ 170284 w 1793873"/>
                    <a:gd name="connsiteY29" fmla="*/ 0 h 62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793873" h="629817">
                      <a:moveTo>
                        <a:pt x="1199486" y="158945"/>
                      </a:moveTo>
                      <a:lnTo>
                        <a:pt x="1199486" y="508195"/>
                      </a:lnTo>
                      <a:lnTo>
                        <a:pt x="1637636" y="508195"/>
                      </a:lnTo>
                      <a:lnTo>
                        <a:pt x="1637636" y="158945"/>
                      </a:lnTo>
                      <a:close/>
                      <a:moveTo>
                        <a:pt x="151165" y="158945"/>
                      </a:moveTo>
                      <a:lnTo>
                        <a:pt x="151165" y="508195"/>
                      </a:lnTo>
                      <a:lnTo>
                        <a:pt x="589315" y="508195"/>
                      </a:lnTo>
                      <a:lnTo>
                        <a:pt x="589315" y="158945"/>
                      </a:lnTo>
                      <a:close/>
                      <a:moveTo>
                        <a:pt x="170284" y="0"/>
                      </a:moveTo>
                      <a:lnTo>
                        <a:pt x="571500" y="0"/>
                      </a:lnTo>
                      <a:lnTo>
                        <a:pt x="580706" y="1859"/>
                      </a:lnTo>
                      <a:lnTo>
                        <a:pt x="580706" y="0"/>
                      </a:lnTo>
                      <a:lnTo>
                        <a:pt x="1222373" y="0"/>
                      </a:lnTo>
                      <a:lnTo>
                        <a:pt x="1257524" y="0"/>
                      </a:lnTo>
                      <a:lnTo>
                        <a:pt x="1623589" y="0"/>
                      </a:lnTo>
                      <a:cubicBezTo>
                        <a:pt x="1717634" y="0"/>
                        <a:pt x="1793873" y="76239"/>
                        <a:pt x="1793873" y="170284"/>
                      </a:cubicBezTo>
                      <a:lnTo>
                        <a:pt x="1793873" y="459533"/>
                      </a:lnTo>
                      <a:cubicBezTo>
                        <a:pt x="1793873" y="553578"/>
                        <a:pt x="1717634" y="629817"/>
                        <a:pt x="1623589" y="629817"/>
                      </a:cubicBezTo>
                      <a:lnTo>
                        <a:pt x="1222373" y="629817"/>
                      </a:lnTo>
                      <a:cubicBezTo>
                        <a:pt x="1128328" y="629817"/>
                        <a:pt x="1052089" y="553578"/>
                        <a:pt x="1052089" y="459533"/>
                      </a:cubicBezTo>
                      <a:lnTo>
                        <a:pt x="1052089" y="269867"/>
                      </a:lnTo>
                      <a:lnTo>
                        <a:pt x="1019448" y="238597"/>
                      </a:lnTo>
                      <a:cubicBezTo>
                        <a:pt x="940178" y="175104"/>
                        <a:pt x="842604" y="178661"/>
                        <a:pt x="772480" y="239651"/>
                      </a:cubicBezTo>
                      <a:lnTo>
                        <a:pt x="741784" y="272720"/>
                      </a:lnTo>
                      <a:lnTo>
                        <a:pt x="741784" y="459533"/>
                      </a:lnTo>
                      <a:cubicBezTo>
                        <a:pt x="741784" y="553578"/>
                        <a:pt x="665545" y="629817"/>
                        <a:pt x="571500" y="629817"/>
                      </a:cubicBezTo>
                      <a:lnTo>
                        <a:pt x="170284" y="629817"/>
                      </a:lnTo>
                      <a:cubicBezTo>
                        <a:pt x="76239" y="629817"/>
                        <a:pt x="0" y="553578"/>
                        <a:pt x="0" y="459533"/>
                      </a:cubicBezTo>
                      <a:lnTo>
                        <a:pt x="0" y="170284"/>
                      </a:lnTo>
                      <a:cubicBezTo>
                        <a:pt x="0" y="76239"/>
                        <a:pt x="76239" y="0"/>
                        <a:pt x="1702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</p:grpSp>
      <p:sp>
        <p:nvSpPr>
          <p:cNvPr id="7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232746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 flipV="1">
            <a:off x="0" y="376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chemeClr val="bg1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477" y="-15302"/>
            <a:ext cx="11655078" cy="8996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Deployment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Turn R into Web Services easily; and consume them in R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36" y="2205037"/>
            <a:ext cx="4933950" cy="35147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36" y="2205037"/>
            <a:ext cx="4933950" cy="35147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1615730" y="1632573"/>
            <a:ext cx="265731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Build the model first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5763" y="1632573"/>
            <a:ext cx="438349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B0F0"/>
                </a:solidFill>
              </a:rPr>
              <a:t>Deploy as a web service instantly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953" y="2291254"/>
            <a:ext cx="4681488" cy="3321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33" y="2291254"/>
            <a:ext cx="4734907" cy="32253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5813" y="6203403"/>
            <a:ext cx="45719" cy="4571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endParaRPr lang="en-US" dirty="0">
              <a:solidFill>
                <a:srgbClr val="002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75343" y="6097328"/>
            <a:ext cx="3115769" cy="38979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dirty="0">
                <a:solidFill>
                  <a:srgbClr val="002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Package: </a:t>
            </a:r>
            <a:r>
              <a:rPr lang="en-US" dirty="0" err="1">
                <a:solidFill>
                  <a:srgbClr val="002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mrsdeploy</a:t>
            </a:r>
            <a:endParaRPr lang="en-US" dirty="0">
              <a:solidFill>
                <a:srgbClr val="002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116" y="63356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6"/>
              </a:rPr>
              <a:t>https://msdn.microsoft.com/en-us/microsoft-r/operationalize/configuration-initial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https://msdn.microsoft.com/en-us/microsoft-r/operationalize/admin-utility</a:t>
            </a:r>
            <a:r>
              <a:rPr lang="en-US" sz="1200" dirty="0"/>
              <a:t> </a:t>
            </a:r>
          </a:p>
        </p:txBody>
      </p:sp>
      <p:sp>
        <p:nvSpPr>
          <p:cNvPr id="13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2357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963155"/>
            <a:ext cx="9144000" cy="93169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 err="1">
                <a:latin typeface="+mn-lt"/>
              </a:rPr>
              <a:t>mrsdeploy</a:t>
            </a:r>
            <a:r>
              <a:rPr lang="en-US" sz="5400" dirty="0">
                <a:latin typeface="+mn-lt"/>
              </a:rPr>
              <a:t>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22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303486" y="6009439"/>
            <a:ext cx="2348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Debraj GuhaThakurta</a:t>
            </a:r>
          </a:p>
        </p:txBody>
      </p:sp>
    </p:spTree>
    <p:extLst>
      <p:ext uri="{BB962C8B-B14F-4D97-AF65-F5344CB8AC3E}">
        <p14:creationId xmlns:p14="http://schemas.microsoft.com/office/powerpoint/2010/main" val="272765358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sparklyr</a:t>
            </a:r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: R interface for Apache Spark </a:t>
            </a:r>
            <a:endParaRPr lang="en-US" sz="471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spark.rstudio.com/images/sparklyr-illust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32" y="2504631"/>
            <a:ext cx="5582574" cy="302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75735" y="6531042"/>
            <a:ext cx="2066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http://spark.rstudio.com/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134376" y="1649551"/>
            <a:ext cx="5915441" cy="5165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Easy installation from CRAN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6134376" y="5298942"/>
            <a:ext cx="5915441" cy="1429117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Loads data into </a:t>
            </a:r>
            <a:r>
              <a:rPr lang="en-US" sz="26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from: local R data frames, Hive tables, CSV, JSON, and Parquet files.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096001" y="2847764"/>
            <a:ext cx="5915441" cy="78140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Connect to both local instances of Spark and remote Spark clusters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139" y="3775108"/>
            <a:ext cx="5321914" cy="131235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175" y="2166133"/>
            <a:ext cx="3361911" cy="46005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02280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10" b="1" spc="0" dirty="0" err="1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4710" b="1" spc="0" dirty="0">
                <a:ln>
                  <a:noFill/>
                </a:ln>
                <a:solidFill>
                  <a:srgbClr val="FFFFFF"/>
                </a:solidFill>
              </a:rPr>
              <a:t> and ML in </a:t>
            </a:r>
            <a:r>
              <a:rPr lang="en-US" sz="4710" b="1" spc="0" dirty="0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sparklyr</a:t>
            </a:r>
            <a:endParaRPr lang="en-US" sz="471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5566" y="4146869"/>
            <a:ext cx="11245381" cy="266812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Includes 3 family of functions for machine learning pipeline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Machine learning algorithms for analyzing data provided by the 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spark.ml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package.</a:t>
            </a:r>
          </a:p>
          <a:p>
            <a:pPr lvl="4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K-Means, GLM, LR, Survival Regression, DT, RF, GBT, PCA, Naive-Bayes, Multilayer Perceptron, LDA</a:t>
            </a: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Feature transformers for manipulating individual features.</a:t>
            </a: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sdf_*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Functions for manipulating 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5566" y="1599785"/>
            <a:ext cx="11111113" cy="9666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Provides a complete 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backend for data manipulation, analysis and visualization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567238" y="2538877"/>
            <a:ext cx="6386521" cy="1582332"/>
            <a:chOff x="2596114" y="2125815"/>
            <a:chExt cx="6386521" cy="15823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6114" y="2511287"/>
              <a:ext cx="6386521" cy="1196860"/>
            </a:xfrm>
            <a:prstGeom prst="rect">
              <a:avLst/>
            </a:prstGeom>
            <a:ln w="31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Oval Callout 3"/>
            <p:cNvSpPr/>
            <p:nvPr/>
          </p:nvSpPr>
          <p:spPr bwMode="auto">
            <a:xfrm>
              <a:off x="6006544" y="2125815"/>
              <a:ext cx="1903016" cy="1022996"/>
            </a:xfrm>
            <a:prstGeom prst="wedgeEllipseCallout">
              <a:avLst>
                <a:gd name="adj1" fmla="val -52309"/>
                <a:gd name="adj2" fmla="val 4296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rgbClr val="FF6633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%&gt;%</a:t>
              </a:r>
            </a:p>
          </p:txBody>
        </p:sp>
      </p:grp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736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h2o</a:t>
            </a:r>
            <a:r>
              <a:rPr lang="en-US" sz="4705" b="1" dirty="0">
                <a:solidFill>
                  <a:schemeClr val="bg1"/>
                </a:solidFill>
              </a:rPr>
              <a:t>: prediction engine in 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6555" y="1331265"/>
            <a:ext cx="4621428" cy="5400469"/>
            <a:chOff x="7570573" y="1122786"/>
            <a:chExt cx="4621428" cy="5400469"/>
          </a:xfrm>
        </p:grpSpPr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0573" y="1122786"/>
              <a:ext cx="4621428" cy="5400469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8994701" y="6211997"/>
              <a:ext cx="20696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http://www.h2o.ai/product/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234021" y="1664602"/>
            <a:ext cx="6732374" cy="5006178"/>
            <a:chOff x="5234021" y="1664602"/>
            <a:chExt cx="6732374" cy="5006178"/>
          </a:xfrm>
        </p:grpSpPr>
        <p:grpSp>
          <p:nvGrpSpPr>
            <p:cNvPr id="9" name="Group 8"/>
            <p:cNvGrpSpPr/>
            <p:nvPr/>
          </p:nvGrpSpPr>
          <p:grpSpPr>
            <a:xfrm>
              <a:off x="5234021" y="1664602"/>
              <a:ext cx="6732374" cy="3310607"/>
              <a:chOff x="859357" y="1664603"/>
              <a:chExt cx="6732374" cy="3310607"/>
            </a:xfrm>
          </p:grpSpPr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59357" y="1664603"/>
                <a:ext cx="6732373" cy="83282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36145" indent="-336145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3921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72691" indent="-236546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353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784338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1961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08435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32531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100" dirty="0">
                    <a:solidFill>
                      <a:schemeClr val="tx1"/>
                    </a:solidFill>
                    <a:latin typeface="+mn-lt"/>
                  </a:rPr>
                  <a:t>Optimized for “in memory” processing of distributed, parallel machine learning algorithms on clusters.</a:t>
                </a:r>
              </a:p>
              <a:p>
                <a:endParaRPr lang="en-US" sz="2100" dirty="0">
                  <a:latin typeface="+mn-lt"/>
                </a:endParaRPr>
              </a:p>
            </p:txBody>
          </p:sp>
          <p:sp>
            <p:nvSpPr>
              <p:cNvPr id="128" name="Content Placeholder 2"/>
              <p:cNvSpPr txBox="1">
                <a:spLocks/>
              </p:cNvSpPr>
              <p:nvPr/>
            </p:nvSpPr>
            <p:spPr>
              <a:xfrm>
                <a:off x="859357" y="2902248"/>
                <a:ext cx="6732374" cy="207296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36145" indent="-336145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3921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72691" indent="-236546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353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784338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1961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08435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32531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100" b="1" dirty="0">
                    <a:solidFill>
                      <a:schemeClr val="tx1"/>
                    </a:solidFill>
                    <a:latin typeface="+mn-lt"/>
                  </a:rPr>
                  <a:t>Data manipulation and </a:t>
                </a:r>
                <a:r>
                  <a:rPr lang="en-US" sz="2100" b="1">
                    <a:solidFill>
                      <a:schemeClr val="tx1"/>
                    </a:solidFill>
                    <a:latin typeface="+mn-lt"/>
                  </a:rPr>
                  <a:t>modeling on H2OFrame</a:t>
                </a:r>
                <a:r>
                  <a:rPr lang="en-US" sz="2100">
                    <a:solidFill>
                      <a:schemeClr val="tx1"/>
                    </a:solidFill>
                    <a:latin typeface="+mn-lt"/>
                  </a:rPr>
                  <a:t>: </a:t>
                </a:r>
                <a:r>
                  <a:rPr lang="en-US" sz="2100" dirty="0">
                    <a:solidFill>
                      <a:schemeClr val="tx1"/>
                    </a:solidFill>
                    <a:latin typeface="+mn-lt"/>
                  </a:rPr>
                  <a:t>R functions + </a:t>
                </a:r>
                <a:r>
                  <a:rPr lang="en-US" sz="2100" b="1" dirty="0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h2o</a:t>
                </a:r>
                <a:r>
                  <a:rPr lang="en-US" sz="2100" dirty="0">
                    <a:solidFill>
                      <a:schemeClr val="tx1"/>
                    </a:solidFill>
                    <a:latin typeface="+mn-lt"/>
                  </a:rPr>
                  <a:t> pre-fixed functions.</a:t>
                </a:r>
              </a:p>
              <a:p>
                <a:pPr lvl="2"/>
                <a:r>
                  <a:rPr lang="en-US" sz="1900" i="1" u="sng" dirty="0">
                    <a:solidFill>
                      <a:schemeClr val="tx1"/>
                    </a:solidFill>
                  </a:rPr>
                  <a:t>Transformations</a:t>
                </a:r>
                <a:r>
                  <a:rPr lang="en-US" sz="1900" dirty="0">
                    <a:solidFill>
                      <a:schemeClr val="tx1"/>
                    </a:solidFill>
                  </a:rPr>
                  <a:t>: h2o.group_by(), h2o.impute()</a:t>
                </a:r>
              </a:p>
              <a:p>
                <a:pPr lvl="2"/>
                <a:r>
                  <a:rPr lang="en-US" sz="1900" i="1" u="sng" dirty="0">
                    <a:solidFill>
                      <a:schemeClr val="tx1"/>
                    </a:solidFill>
                  </a:rPr>
                  <a:t>Statistics</a:t>
                </a:r>
                <a:r>
                  <a:rPr lang="en-US" sz="1900" dirty="0">
                    <a:solidFill>
                      <a:schemeClr val="tx1"/>
                    </a:solidFill>
                  </a:rPr>
                  <a:t>: h2o.summary(), h2o.quantile(), h2o.mean()</a:t>
                </a:r>
              </a:p>
              <a:p>
                <a:pPr lvl="2"/>
                <a:r>
                  <a:rPr lang="en-US" sz="1900" i="1" u="sng" dirty="0">
                    <a:solidFill>
                      <a:schemeClr val="tx1"/>
                    </a:solidFill>
                  </a:rPr>
                  <a:t>Algorithms</a:t>
                </a:r>
                <a:r>
                  <a:rPr lang="en-US" sz="1900" dirty="0">
                    <a:solidFill>
                      <a:schemeClr val="tx1"/>
                    </a:solidFill>
                  </a:rPr>
                  <a:t>: h2o.glm(), h2o.naiveBayes(), h2o.deeplearning(), h2o.kmeans()</a:t>
                </a:r>
              </a:p>
            </p:txBody>
          </p:sp>
        </p:grp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5234021" y="4975209"/>
              <a:ext cx="6732373" cy="169557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36145" indent="-336145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3921" kern="12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marL="572691" indent="-236546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2353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784338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1961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008435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1232531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1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rsparkling</a:t>
              </a:r>
              <a:r>
                <a:rPr lang="en-US" sz="2100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 package: h2o on Spark</a:t>
              </a:r>
              <a:endParaRPr lang="en-US" sz="2100" b="1" dirty="0">
                <a:solidFill>
                  <a:srgbClr val="F7EA1B"/>
                </a:solidFill>
                <a:latin typeface="+mn-lt"/>
                <a:cs typeface="Courier New" panose="02070309020205020404" pitchFamily="49" charset="0"/>
              </a:endParaRPr>
            </a:p>
            <a:p>
              <a:pPr lvl="2"/>
              <a:r>
                <a:rPr lang="en-US" sz="1900" dirty="0">
                  <a:solidFill>
                    <a:schemeClr val="tx1"/>
                  </a:solidFill>
                  <a:cs typeface="Courier New" panose="02070309020205020404" pitchFamily="49" charset="0"/>
                </a:rPr>
                <a:t>Provides bindings to </a:t>
              </a:r>
              <a:r>
                <a:rPr lang="en-US" sz="19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h2o</a:t>
              </a:r>
              <a:r>
                <a:rPr lang="en-US" sz="1900" dirty="0">
                  <a:solidFill>
                    <a:schemeClr val="tx1"/>
                  </a:solidFill>
                  <a:cs typeface="Courier New" panose="02070309020205020404" pitchFamily="49" charset="0"/>
                </a:rPr>
                <a:t>’s machine learning algorithms</a:t>
              </a:r>
              <a:endParaRPr lang="en-US" sz="19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2"/>
              <a:r>
                <a:rPr lang="en-US" sz="1900" dirty="0">
                  <a:solidFill>
                    <a:schemeClr val="tx1"/>
                  </a:solidFill>
                  <a:cs typeface="Courier New" panose="02070309020205020404" pitchFamily="49" charset="0"/>
                </a:rPr>
                <a:t>Simple data conversion: </a:t>
              </a:r>
              <a:r>
                <a:rPr lang="en-US" sz="1900" dirty="0" err="1">
                  <a:solidFill>
                    <a:schemeClr val="tx1"/>
                  </a:solidFill>
                  <a:cs typeface="Courier New" panose="02070309020205020404" pitchFamily="49" charset="0"/>
                </a:rPr>
                <a:t>SparkDataFrame</a:t>
              </a:r>
              <a:r>
                <a:rPr lang="en-US" sz="1900" dirty="0">
                  <a:solidFill>
                    <a:schemeClr val="tx1"/>
                  </a:solidFill>
                  <a:cs typeface="Courier New" panose="02070309020205020404" pitchFamily="49" charset="0"/>
                </a:rPr>
                <a:t> -&gt; H2OFrame</a:t>
              </a:r>
            </a:p>
          </p:txBody>
        </p:sp>
      </p:grpSp>
      <p:sp>
        <p:nvSpPr>
          <p:cNvPr id="14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970726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892035"/>
            <a:ext cx="9144000" cy="107393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>
                <a:latin typeface="+mn-lt"/>
              </a:rPr>
              <a:t>sparklyr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26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303486" y="6009439"/>
            <a:ext cx="2348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Debraj GuhaThakurta</a:t>
            </a:r>
          </a:p>
        </p:txBody>
      </p:sp>
    </p:spTree>
    <p:extLst>
      <p:ext uri="{BB962C8B-B14F-4D97-AF65-F5344CB8AC3E}">
        <p14:creationId xmlns:p14="http://schemas.microsoft.com/office/powerpoint/2010/main" val="63079585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19969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 min break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8984220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92740"/>
            <a:ext cx="12191999" cy="257187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Hands-on Tutorials w/ Presentation</a:t>
            </a: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r>
              <a:rPr lang="en-US" sz="4000" dirty="0">
                <a:solidFill>
                  <a:schemeClr val="accent2"/>
                </a:solidFill>
                <a:latin typeface="Segoe UI" panose="020B0502040204020203" pitchFamily="34" charset="0"/>
              </a:rPr>
              <a:t>Part II: </a:t>
            </a:r>
            <a:r>
              <a:rPr lang="en-US" sz="4000" dirty="0" err="1">
                <a:solidFill>
                  <a:schemeClr val="accent2"/>
                </a:solidFill>
                <a:latin typeface="Segoe UI" panose="020B0502040204020203" pitchFamily="34" charset="0"/>
              </a:rPr>
              <a:t>RevoScaleR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</a:rPr>
              <a:t> [75 mins]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32462" y="5147511"/>
            <a:ext cx="204895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Mario Inchiosa</a:t>
            </a:r>
          </a:p>
          <a:p>
            <a:pPr algn="ctr"/>
            <a:r>
              <a:rPr lang="en-US" dirty="0"/>
              <a:t>Robert Horton</a:t>
            </a:r>
          </a:p>
          <a:p>
            <a:pPr algn="ctr"/>
            <a:r>
              <a:rPr lang="en-US" dirty="0"/>
              <a:t>Vanja Paunic</a:t>
            </a:r>
          </a:p>
          <a:p>
            <a:pPr algn="ctr"/>
            <a:r>
              <a:rPr lang="en-US" dirty="0"/>
              <a:t>John-Mark Agosta</a:t>
            </a:r>
          </a:p>
          <a:p>
            <a:pPr algn="ctr"/>
            <a:r>
              <a:rPr lang="en-US" dirty="0"/>
              <a:t>Katherine Zhao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3736932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451861"/>
            <a:ext cx="9144000" cy="1954278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dirty="0">
                <a:latin typeface="+mn-lt"/>
              </a:rPr>
              <a:t>Hands-on Tutorial:</a:t>
            </a:r>
          </a:p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Airline Arrival Delay Prediction using R Server and SparkR</a:t>
            </a:r>
            <a:endParaRPr lang="en-US" sz="4400" dirty="0">
              <a:latin typeface="+mn-lt"/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29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830270" y="6214504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Mario Inchiosa</a:t>
            </a:r>
          </a:p>
        </p:txBody>
      </p:sp>
    </p:spTree>
    <p:extLst>
      <p:ext uri="{BB962C8B-B14F-4D97-AF65-F5344CB8AC3E}">
        <p14:creationId xmlns:p14="http://schemas.microsoft.com/office/powerpoint/2010/main" val="187235742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8251063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Tutorial Outline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6354" y="1625600"/>
            <a:ext cx="10598331" cy="4322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Introduction &amp; Orientation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[15 mins]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Scaling R on Spark: Hands-on tutorials w/ presentation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[150 mins]</a:t>
            </a:r>
          </a:p>
          <a:p>
            <a:pPr marL="572691" marR="0" lvl="1" indent="-236546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SparkR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 &amp;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sparklyr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 [75 mins]</a:t>
            </a:r>
          </a:p>
          <a:p>
            <a:pPr marL="572691" marR="0" lvl="1" indent="-236546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RevoScaleR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 [75 mins]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Approaches not covered in hands-on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[15 mins]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Wrap-up, summary Q&amp;A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 [15 mins]</a:t>
            </a:r>
          </a:p>
          <a:p>
            <a:pPr marL="336145" marR="0" lvl="1" indent="0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ＭＳ Ｐゴシック" charset="0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66914" y="5774400"/>
            <a:ext cx="3765755" cy="50755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>
                <a:srgbClr val="A80000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Black" panose="020B0A02040204020203" pitchFamily="34" charset="0"/>
              </a:rPr>
              <a:t>15 min break after ~ 1 ½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Black" panose="020B0A02040204020203" pitchFamily="34" charset="0"/>
              </a:rPr>
              <a:t>hrs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40510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R Server 9.0: scale-out R, Enterprise Class!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20" name="Text Placeholder 22"/>
          <p:cNvSpPr txBox="1">
            <a:spLocks/>
          </p:cNvSpPr>
          <p:nvPr/>
        </p:nvSpPr>
        <p:spPr>
          <a:xfrm>
            <a:off x="806825" y="1658224"/>
            <a:ext cx="10711542" cy="501902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B050"/>
                </a:solidFill>
                <a:latin typeface="+mn-lt"/>
              </a:rPr>
              <a:t>100%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compatible with open source R 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code/package that works today with R will work in R Server.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Ability to parallelize any R function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Ideal for parameter sweeps, simulation, scoring. </a:t>
            </a: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Wide range of scalable and distributed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pre-fixed functions in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RevoScaleR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package.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rxDataStep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rxSummary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rxQuantile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rxChiSquaredTest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rxCrossTabs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rxLinMod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rxLogit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rxKmeans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rxBTrees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rxDForest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Parallelism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rxSetComputeContext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30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5369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7389" y="68365"/>
            <a:ext cx="10293183" cy="1121450"/>
          </a:xfrm>
        </p:spPr>
        <p:txBody>
          <a:bodyPr/>
          <a:lstStyle/>
          <a:p>
            <a:r>
              <a:rPr lang="en-US" sz="4312" b="1" dirty="0">
                <a:solidFill>
                  <a:schemeClr val="bg1"/>
                </a:solidFill>
              </a:rPr>
              <a:t>Azure HDInsight + R Server: Managed Hadoop for Advanced Analytics in the Cloud  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250460" y="3151600"/>
            <a:ext cx="2442240" cy="807495"/>
          </a:xfrm>
          <a:prstGeom prst="rect">
            <a:avLst/>
          </a:prstGeom>
          <a:solidFill>
            <a:srgbClr val="5C2D9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SparkR functions</a:t>
            </a: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0" i="0" u="none" strike="noStrike" kern="0" cap="none" spc="0" normalizeH="0" baseline="0" noProof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0" i="0" u="none" strike="noStrike" kern="0" cap="none" spc="0" normalizeH="0" baseline="0" noProof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3347578" y="3151600"/>
            <a:ext cx="2706410" cy="807495"/>
          </a:xfrm>
          <a:prstGeom prst="rect">
            <a:avLst/>
          </a:prstGeom>
          <a:solidFill>
            <a:srgbClr val="5C2D9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RevoScaleR</a:t>
            </a: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functions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2427490" y="1848199"/>
            <a:ext cx="1352714" cy="692921"/>
          </a:xfrm>
          <a:prstGeom prst="rect">
            <a:avLst/>
          </a:prstGeom>
          <a:solidFill>
            <a:srgbClr val="BAD80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R</a:t>
            </a:r>
          </a:p>
        </p:txBody>
      </p:sp>
      <p:cxnSp>
        <p:nvCxnSpPr>
          <p:cNvPr id="61" name="Elbow Connector 27"/>
          <p:cNvCxnSpPr>
            <a:endCxn id="58" idx="0"/>
          </p:cNvCxnSpPr>
          <p:nvPr/>
        </p:nvCxnSpPr>
        <p:spPr>
          <a:xfrm flipH="1">
            <a:off x="1471580" y="2547500"/>
            <a:ext cx="1632266" cy="604101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62" name="Elbow Connector 31"/>
          <p:cNvCxnSpPr>
            <a:stCxn id="60" idx="2"/>
            <a:endCxn id="59" idx="0"/>
          </p:cNvCxnSpPr>
          <p:nvPr/>
        </p:nvCxnSpPr>
        <p:spPr>
          <a:xfrm>
            <a:off x="3103848" y="2541119"/>
            <a:ext cx="1596936" cy="610482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63" name="Rectangle 62"/>
          <p:cNvSpPr/>
          <p:nvPr/>
        </p:nvSpPr>
        <p:spPr bwMode="auto">
          <a:xfrm>
            <a:off x="250461" y="4022364"/>
            <a:ext cx="5803528" cy="538434"/>
          </a:xfrm>
          <a:prstGeom prst="rect">
            <a:avLst/>
          </a:prstGeom>
          <a:solidFill>
            <a:srgbClr val="0078D7">
              <a:lumMod val="60000"/>
              <a:lumOff val="4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Spark and Hadoop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250461" y="4624066"/>
            <a:ext cx="5803528" cy="740046"/>
          </a:xfrm>
          <a:prstGeom prst="rect">
            <a:avLst/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Blob Storage </a:t>
            </a: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Data Lake Storage</a:t>
            </a:r>
          </a:p>
        </p:txBody>
      </p:sp>
      <p:sp>
        <p:nvSpPr>
          <p:cNvPr id="69" name="Text Placeholder 22"/>
          <p:cNvSpPr txBox="1">
            <a:spLocks/>
          </p:cNvSpPr>
          <p:nvPr/>
        </p:nvSpPr>
        <p:spPr>
          <a:xfrm>
            <a:off x="6220423" y="1859094"/>
            <a:ext cx="5621008" cy="48759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Easy setup, elastic, SLA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Ubuntu Linux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Cloud Storage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Spark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R Server</a:t>
            </a:r>
          </a:p>
          <a:p>
            <a:pPr marL="572581" marR="0" lvl="1" indent="-23650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Leverage R skills with massively scalable algorithms and statistical functions</a:t>
            </a:r>
          </a:p>
          <a:p>
            <a:pPr marL="572581" marR="0" lvl="1" indent="-23650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Reuse existing R functions over multiple machines</a:t>
            </a:r>
          </a:p>
        </p:txBody>
      </p:sp>
      <p:pic>
        <p:nvPicPr>
          <p:cNvPr id="70" name="Picture 69" descr="Z:\Pictures\MICROSOFT IMAGES\CloudnEnterprise_Symbols_Public_v2.02\CloudnEnterprise_Symbols_Public_v2.02\CnE_PNGs\CnE_Cloud_PNGs\HDIns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369" y="68364"/>
            <a:ext cx="1300048" cy="130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4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3" grpId="0" animBg="1"/>
      <p:bldP spid="6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704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865" y="55655"/>
            <a:ext cx="12190271" cy="1339557"/>
          </a:xfrm>
        </p:spPr>
        <p:txBody>
          <a:bodyPr/>
          <a:lstStyle/>
          <a:p>
            <a:r>
              <a:rPr lang="en-US" sz="4704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R Server Hadoop Architecture </a:t>
            </a:r>
            <a:endParaRPr lang="en-US" sz="2664" b="1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1564200" y="3456683"/>
            <a:ext cx="1407613" cy="1610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94" idx="3"/>
            <a:endCxn id="46" idx="1"/>
          </p:cNvCxnSpPr>
          <p:nvPr/>
        </p:nvCxnSpPr>
        <p:spPr>
          <a:xfrm>
            <a:off x="3497374" y="3444715"/>
            <a:ext cx="1226098" cy="2718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7302" y="2791964"/>
            <a:ext cx="1122829" cy="1262432"/>
          </a:xfrm>
          <a:prstGeom prst="rect">
            <a:avLst/>
          </a:prstGeom>
          <a:noFill/>
        </p:spPr>
      </p:pic>
      <p:pic>
        <p:nvPicPr>
          <p:cNvPr id="44" name="Picture 43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7" y="5625379"/>
            <a:ext cx="576063" cy="550616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4723472" y="3174502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4778217" y="4247215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434460" y="2572973"/>
            <a:ext cx="5395757" cy="2613867"/>
          </a:xfrm>
          <a:prstGeom prst="rect">
            <a:avLst/>
          </a:prstGeom>
          <a:noFill/>
          <a:ln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1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9" name="Picture 48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81" y="3440658"/>
            <a:ext cx="413488" cy="458943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5001269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90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3842" y="2926383"/>
            <a:ext cx="957380" cy="1076414"/>
          </a:xfrm>
          <a:prstGeom prst="rect">
            <a:avLst/>
          </a:prstGeom>
          <a:noFill/>
        </p:spPr>
      </p:pic>
      <p:pic>
        <p:nvPicPr>
          <p:cNvPr id="91" name="Picture 90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401" y="3456684"/>
            <a:ext cx="352559" cy="391317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5576963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7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9535" y="2926383"/>
            <a:ext cx="957380" cy="1076414"/>
          </a:xfrm>
          <a:prstGeom prst="rect">
            <a:avLst/>
          </a:prstGeom>
          <a:noFill/>
        </p:spPr>
      </p:pic>
      <p:pic>
        <p:nvPicPr>
          <p:cNvPr id="88" name="Picture 87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94" y="3456684"/>
            <a:ext cx="352559" cy="391317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6155411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4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7983" y="2926383"/>
            <a:ext cx="957380" cy="1076414"/>
          </a:xfrm>
          <a:prstGeom prst="rect">
            <a:avLst/>
          </a:prstGeom>
          <a:noFill/>
        </p:spPr>
      </p:pic>
      <p:pic>
        <p:nvPicPr>
          <p:cNvPr id="85" name="Picture 84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44" y="3456684"/>
            <a:ext cx="352559" cy="391317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6731103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1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3676" y="2926383"/>
            <a:ext cx="957380" cy="1076414"/>
          </a:xfrm>
          <a:prstGeom prst="rect">
            <a:avLst/>
          </a:prstGeom>
          <a:noFill/>
        </p:spPr>
      </p:pic>
      <p:pic>
        <p:nvPicPr>
          <p:cNvPr id="82" name="Picture 81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36" y="3456684"/>
            <a:ext cx="352559" cy="391317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7306796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8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9369" y="2926383"/>
            <a:ext cx="957380" cy="1076414"/>
          </a:xfrm>
          <a:prstGeom prst="rect">
            <a:avLst/>
          </a:prstGeom>
          <a:noFill/>
        </p:spPr>
      </p:pic>
      <p:pic>
        <p:nvPicPr>
          <p:cNvPr id="79" name="Picture 78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9" y="3456684"/>
            <a:ext cx="352559" cy="391317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064622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5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7195" y="3966507"/>
            <a:ext cx="957380" cy="1076414"/>
          </a:xfrm>
          <a:prstGeom prst="rect">
            <a:avLst/>
          </a:prstGeom>
          <a:noFill/>
        </p:spPr>
      </p:pic>
      <p:pic>
        <p:nvPicPr>
          <p:cNvPr id="76" name="Picture 75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55" y="4496807"/>
            <a:ext cx="352559" cy="391317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5640315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2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2888" y="3966507"/>
            <a:ext cx="957380" cy="1076414"/>
          </a:xfrm>
          <a:prstGeom prst="rect">
            <a:avLst/>
          </a:prstGeom>
          <a:noFill/>
        </p:spPr>
      </p:pic>
      <p:pic>
        <p:nvPicPr>
          <p:cNvPr id="73" name="Picture 72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48" y="4496807"/>
            <a:ext cx="352559" cy="391317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6218762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9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1336" y="3966507"/>
            <a:ext cx="957380" cy="1076414"/>
          </a:xfrm>
          <a:prstGeom prst="rect">
            <a:avLst/>
          </a:prstGeom>
          <a:noFill/>
        </p:spPr>
      </p:pic>
      <p:pic>
        <p:nvPicPr>
          <p:cNvPr id="70" name="Picture 69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96" y="4496807"/>
            <a:ext cx="352559" cy="39131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6794458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6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7030" y="3966507"/>
            <a:ext cx="957380" cy="1076414"/>
          </a:xfrm>
          <a:prstGeom prst="rect">
            <a:avLst/>
          </a:prstGeom>
          <a:noFill/>
        </p:spPr>
      </p:pic>
      <p:pic>
        <p:nvPicPr>
          <p:cNvPr id="67" name="Picture 66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90" y="4496807"/>
            <a:ext cx="352559" cy="391317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7370150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3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2723" y="3966507"/>
            <a:ext cx="957380" cy="1076414"/>
          </a:xfrm>
          <a:prstGeom prst="rect">
            <a:avLst/>
          </a:prstGeom>
          <a:noFill/>
        </p:spPr>
      </p:pic>
      <p:pic>
        <p:nvPicPr>
          <p:cNvPr id="64" name="Picture 63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82" y="4496807"/>
            <a:ext cx="352559" cy="39131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522709" y="2555318"/>
            <a:ext cx="1111291" cy="382940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Nodes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384639" y="2536992"/>
            <a:ext cx="1629199" cy="379806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Edge Node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637182" y="3831589"/>
            <a:ext cx="1152964" cy="382940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Head Nodes 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2968507" y="3171785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5" name="Elbow Connector 94"/>
          <p:cNvCxnSpPr>
            <a:stCxn id="94" idx="3"/>
            <a:endCxn id="47" idx="1"/>
          </p:cNvCxnSpPr>
          <p:nvPr/>
        </p:nvCxnSpPr>
        <p:spPr>
          <a:xfrm>
            <a:off x="3497375" y="3444717"/>
            <a:ext cx="1280845" cy="1075427"/>
          </a:xfrm>
          <a:prstGeom prst="bentConnector3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727305" y="4516398"/>
            <a:ext cx="1557861" cy="1621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2704499"/>
            <a:ext cx="892747" cy="880179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3255791"/>
            <a:ext cx="892747" cy="88017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3839671"/>
            <a:ext cx="892747" cy="88017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3481202"/>
            <a:ext cx="892747" cy="880179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4065081"/>
            <a:ext cx="892747" cy="880179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 bwMode="auto">
          <a:xfrm>
            <a:off x="1324070" y="3557238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2874861" y="3185363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08588" y="2498105"/>
            <a:ext cx="1297071" cy="383046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Scientists 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975839" y="5678031"/>
            <a:ext cx="1196137" cy="400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R Server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884850" y="3908130"/>
            <a:ext cx="4143540" cy="2845702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2. R Server Distributed Processing:</a:t>
            </a:r>
          </a:p>
          <a:p>
            <a:pPr marL="0" marR="0" lvl="0" indent="0" algn="ctr" defTabSz="913330" rtl="0" eaLnBrk="1" fontAlgn="base" latinLnBrk="0" hangingPunct="1">
              <a:lnSpc>
                <a:spcPct val="2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Master R process on Edge Node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Apache YARN and Spark 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Worker R processes on Data Nodes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2970849" y="1778241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0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9448" y="3986884"/>
            <a:ext cx="1122829" cy="1262432"/>
          </a:xfrm>
          <a:prstGeom prst="rect">
            <a:avLst/>
          </a:prstGeom>
          <a:noFill/>
        </p:spPr>
      </p:pic>
      <p:pic>
        <p:nvPicPr>
          <p:cNvPr id="111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6467" y="3983918"/>
            <a:ext cx="1122829" cy="1262432"/>
          </a:xfrm>
          <a:prstGeom prst="rect">
            <a:avLst/>
          </a:prstGeom>
          <a:noFill/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2929908"/>
            <a:ext cx="892747" cy="880179"/>
          </a:xfrm>
          <a:prstGeom prst="rect">
            <a:avLst/>
          </a:prstGeom>
        </p:spPr>
      </p:pic>
      <p:sp>
        <p:nvSpPr>
          <p:cNvPr id="113" name="Right Arrow 112"/>
          <p:cNvSpPr/>
          <p:nvPr/>
        </p:nvSpPr>
        <p:spPr bwMode="auto">
          <a:xfrm rot="5400000">
            <a:off x="9762944" y="4953656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ight Arrow 113"/>
          <p:cNvSpPr/>
          <p:nvPr/>
        </p:nvSpPr>
        <p:spPr bwMode="auto">
          <a:xfrm rot="5400000">
            <a:off x="9762944" y="5795278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884850" y="1618019"/>
            <a:ext cx="4143540" cy="1954237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1. R Server Local Processing:</a:t>
            </a:r>
          </a:p>
          <a:p>
            <a:pPr marL="0" marR="0" lvl="0" indent="0" algn="ctr" defTabSz="913330" rtl="0" eaLnBrk="1" fontAlgn="base" latinLnBrk="0" hangingPunct="1">
              <a:lnSpc>
                <a:spcPct val="2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in Distributed Storage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 charset="0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R process on Edge Node</a:t>
            </a:r>
          </a:p>
        </p:txBody>
      </p:sp>
      <p:sp>
        <p:nvSpPr>
          <p:cNvPr id="116" name="Right Arrow 115"/>
          <p:cNvSpPr/>
          <p:nvPr/>
        </p:nvSpPr>
        <p:spPr bwMode="auto">
          <a:xfrm rot="5400000">
            <a:off x="9762944" y="2679139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291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3" grpId="0" animBg="1"/>
      <p:bldP spid="114" grpId="0" animBg="1"/>
      <p:bldP spid="115" grpId="0"/>
      <p:bldP spid="1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7387" y="68365"/>
            <a:ext cx="11362607" cy="1121450"/>
          </a:xfrm>
        </p:spPr>
        <p:txBody>
          <a:bodyPr/>
          <a:lstStyle/>
          <a:p>
            <a:r>
              <a:rPr lang="en-US" sz="4312" b="1" dirty="0">
                <a:solidFill>
                  <a:schemeClr val="bg1"/>
                </a:solidFill>
              </a:rPr>
              <a:t>R Server on Hadoop/HDInsight scales to hundreds of nodes, billions of rows and terabytes of data  </a:t>
            </a: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/>
          </p:nvPr>
        </p:nvGraphicFramePr>
        <p:xfrm>
          <a:off x="1744578" y="1677050"/>
          <a:ext cx="8839966" cy="4971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865035" y="2600237"/>
            <a:ext cx="1523706" cy="797704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noAutofit/>
          </a:bodyPr>
          <a:lstStyle/>
          <a:p>
            <a:pPr marL="0" marR="0" lvl="0" indent="0" algn="l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2353"/>
              </a:spcAft>
              <a:buClr>
                <a:srgbClr val="A80000"/>
              </a:buClr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2.2 TB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9640960" y="2483718"/>
            <a:ext cx="313705" cy="295778"/>
          </a:xfrm>
          <a:prstGeom prst="straightConnector1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83750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5065" y="1689190"/>
            <a:ext cx="4261399" cy="144808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941"/>
              </a:spcBef>
            </a:pPr>
            <a:r>
              <a:rPr lang="en-US" sz="2745" b="1" dirty="0"/>
              <a:t>Prepare</a:t>
            </a:r>
            <a:r>
              <a:rPr lang="en-US" sz="2745" dirty="0"/>
              <a:t>:  Assemble, cleanse, profile and transform diverse data relevant to the subject.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23595" y="4291868"/>
            <a:ext cx="10301126" cy="1238603"/>
            <a:chOff x="49037" y="2658138"/>
            <a:chExt cx="8518217" cy="1024227"/>
          </a:xfrm>
        </p:grpSpPr>
        <p:sp>
          <p:nvSpPr>
            <p:cNvPr id="12" name="Chevron 11"/>
            <p:cNvSpPr/>
            <p:nvPr/>
          </p:nvSpPr>
          <p:spPr>
            <a:xfrm>
              <a:off x="5696464" y="2678223"/>
              <a:ext cx="2870790" cy="984058"/>
            </a:xfrm>
            <a:prstGeom prst="chevron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marL="0" marR="0" lvl="0" indent="0" algn="l" defTabSz="91333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Operationalize</a:t>
              </a:r>
            </a:p>
          </p:txBody>
        </p:sp>
        <p:cxnSp>
          <p:nvCxnSpPr>
            <p:cNvPr id="13" name="Elbow Connector 12"/>
            <p:cNvCxnSpPr>
              <a:stCxn id="19" idx="3"/>
            </p:cNvCxnSpPr>
            <p:nvPr/>
          </p:nvCxnSpPr>
          <p:spPr>
            <a:xfrm flipV="1">
              <a:off x="5457434" y="3172670"/>
              <a:ext cx="591039" cy="3471"/>
            </a:xfrm>
            <a:prstGeom prst="bentConnector3">
              <a:avLst>
                <a:gd name="adj1" fmla="val 50000"/>
              </a:avLst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2367396" y="2669916"/>
              <a:ext cx="3090038" cy="1012449"/>
              <a:chOff x="6574957" y="2796363"/>
              <a:chExt cx="3090038" cy="1012449"/>
            </a:xfrm>
            <a:solidFill>
              <a:srgbClr val="00B050"/>
            </a:solidFill>
          </p:grpSpPr>
          <p:sp>
            <p:nvSpPr>
              <p:cNvPr id="19" name="Chevron 18"/>
              <p:cNvSpPr/>
              <p:nvPr/>
            </p:nvSpPr>
            <p:spPr>
              <a:xfrm>
                <a:off x="6996223" y="2796363"/>
                <a:ext cx="2668772" cy="1012449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1"/>
              <a:lstStyle/>
              <a:p>
                <a:pPr marL="0" marR="0" lvl="0" indent="0" algn="l" defTabSz="91333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Model</a:t>
                </a:r>
              </a:p>
            </p:txBody>
          </p:sp>
          <p:cxnSp>
            <p:nvCxnSpPr>
              <p:cNvPr id="20" name="Elbow Connector 19"/>
              <p:cNvCxnSpPr>
                <a:stCxn id="17" idx="3"/>
              </p:cNvCxnSpPr>
              <p:nvPr/>
            </p:nvCxnSpPr>
            <p:spPr>
              <a:xfrm flipV="1">
                <a:off x="6574957" y="3290127"/>
                <a:ext cx="614560" cy="683"/>
              </a:xfrm>
              <a:prstGeom prst="bentConnector3">
                <a:avLst>
                  <a:gd name="adj1" fmla="val 50000"/>
                </a:avLst>
              </a:prstGeom>
              <a:grpFill/>
              <a:ln w="3810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9037" y="2658138"/>
              <a:ext cx="2318359" cy="1012449"/>
              <a:chOff x="49037" y="2796363"/>
              <a:chExt cx="2318359" cy="1012449"/>
            </a:xfrm>
          </p:grpSpPr>
          <p:sp>
            <p:nvSpPr>
              <p:cNvPr id="17" name="Chevron 16"/>
              <p:cNvSpPr/>
              <p:nvPr/>
            </p:nvSpPr>
            <p:spPr>
              <a:xfrm>
                <a:off x="308044" y="2796363"/>
                <a:ext cx="2059352" cy="1012449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 anchorCtr="1"/>
              <a:lstStyle/>
              <a:p>
                <a:pPr marL="0" marR="0" lvl="0" indent="0" algn="l" defTabSz="91333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Prepare</a:t>
                </a:r>
              </a:p>
            </p:txBody>
          </p:sp>
          <p:cxnSp>
            <p:nvCxnSpPr>
              <p:cNvPr id="18" name="Elbow Connector 17"/>
              <p:cNvCxnSpPr/>
              <p:nvPr/>
            </p:nvCxnSpPr>
            <p:spPr>
              <a:xfrm>
                <a:off x="49037" y="3301905"/>
                <a:ext cx="558558" cy="682"/>
              </a:xfrm>
              <a:prstGeom prst="bentConnector3">
                <a:avLst>
                  <a:gd name="adj1" fmla="val 50000"/>
                </a:avLst>
              </a:prstGeom>
              <a:ln w="38100" cmpd="sng">
                <a:solidFill>
                  <a:schemeClr val="tx1">
                    <a:lumMod val="6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Elbow Connector 15"/>
            <p:cNvCxnSpPr>
              <a:stCxn id="12" idx="3"/>
              <a:endCxn id="17" idx="2"/>
            </p:cNvCxnSpPr>
            <p:nvPr/>
          </p:nvCxnSpPr>
          <p:spPr>
            <a:xfrm flipH="1">
              <a:off x="1084608" y="3170252"/>
              <a:ext cx="7482646" cy="500335"/>
            </a:xfrm>
            <a:prstGeom prst="bentConnector4">
              <a:avLst>
                <a:gd name="adj1" fmla="val -5953"/>
                <a:gd name="adj2" fmla="val 204466"/>
              </a:avLst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 Placeholder 2"/>
          <p:cNvSpPr txBox="1">
            <a:spLocks/>
          </p:cNvSpPr>
          <p:nvPr/>
        </p:nvSpPr>
        <p:spPr>
          <a:xfrm>
            <a:off x="4047229" y="1689191"/>
            <a:ext cx="3708186" cy="2335140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294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Model</a:t>
            </a: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 Use statistical and machine learning algorithms to build classifiers and regression models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7878744" y="1689191"/>
            <a:ext cx="4261399" cy="1904314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294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Operationalize</a:t>
            </a: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 Make </a:t>
            </a: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predictions and visualizations to support business applications</a:t>
            </a:r>
          </a:p>
        </p:txBody>
      </p:sp>
      <p:pic>
        <p:nvPicPr>
          <p:cNvPr id="4" name="tmp890F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66.435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7474" y="100563"/>
            <a:ext cx="224074" cy="22407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 flipV="1">
            <a:off x="866" y="973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2"/>
          <p:cNvSpPr>
            <a:spLocks noGrp="1"/>
          </p:cNvSpPr>
          <p:nvPr>
            <p:ph type="title" idx="4294967295"/>
          </p:nvPr>
        </p:nvSpPr>
        <p:spPr>
          <a:xfrm>
            <a:off x="227387" y="290404"/>
            <a:ext cx="11653425" cy="899409"/>
          </a:xfrm>
        </p:spPr>
        <p:txBody>
          <a:bodyPr/>
          <a:lstStyle/>
          <a:p>
            <a:r>
              <a:rPr lang="en-US" sz="4704" dirty="0">
                <a:solidFill>
                  <a:schemeClr val="bg1"/>
                </a:solidFill>
              </a:rPr>
              <a:t>Typical advanced analytics lifecycle</a:t>
            </a:r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263446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4151166"/>
          </a:xfrm>
        </p:spPr>
        <p:txBody>
          <a:bodyPr/>
          <a:lstStyle/>
          <a:p>
            <a:pPr lvl="0">
              <a:lnSpc>
                <a:spcPct val="200000"/>
              </a:lnSpc>
            </a:pPr>
            <a:r>
              <a:rPr lang="en-US" dirty="0"/>
              <a:t>Clean/Join – Using SparkR from R Server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Train/Score/Evaluate – Scalable R Server functions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Deploy/Consume – Using </a:t>
            </a:r>
            <a:r>
              <a:rPr lang="en-US" dirty="0" err="1"/>
              <a:t>mrsdeploy</a:t>
            </a:r>
            <a:r>
              <a:rPr lang="en-US" dirty="0"/>
              <a:t> from R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Arrival Delay Prediction Demo</a:t>
            </a:r>
          </a:p>
        </p:txBody>
      </p:sp>
    </p:spTree>
    <p:extLst>
      <p:ext uri="{BB962C8B-B14F-4D97-AF65-F5344CB8AC3E}">
        <p14:creationId xmlns:p14="http://schemas.microsoft.com/office/powerpoint/2010/main" val="409128563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6"/>
            <a:ext cx="11651870" cy="5237226"/>
          </a:xfrm>
        </p:spPr>
        <p:txBody>
          <a:bodyPr/>
          <a:lstStyle/>
          <a:p>
            <a:r>
              <a:rPr lang="en-US" dirty="0"/>
              <a:t>Passenger flight on-time performance data from the US Department of Transportation’s </a:t>
            </a:r>
            <a:r>
              <a:rPr lang="en-US" dirty="0" err="1"/>
              <a:t>TranStats</a:t>
            </a:r>
            <a:r>
              <a:rPr lang="en-US" dirty="0"/>
              <a:t> data collection</a:t>
            </a:r>
          </a:p>
          <a:p>
            <a:r>
              <a:rPr lang="en-US" dirty="0"/>
              <a:t>&gt;20 years of data</a:t>
            </a:r>
          </a:p>
          <a:p>
            <a:r>
              <a:rPr lang="en-US" dirty="0"/>
              <a:t>300+ Airports</a:t>
            </a:r>
          </a:p>
          <a:p>
            <a:r>
              <a:rPr lang="en-US" dirty="0"/>
              <a:t>Every carrier, every commercial flight</a:t>
            </a:r>
          </a:p>
          <a:p>
            <a:r>
              <a:rPr lang="en-US" dirty="0">
                <a:hlinkClick r:id="rId3"/>
              </a:rPr>
              <a:t>http://www.transtats.bts.gov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data set</a:t>
            </a:r>
          </a:p>
        </p:txBody>
      </p:sp>
    </p:spTree>
    <p:extLst>
      <p:ext uri="{BB962C8B-B14F-4D97-AF65-F5344CB8AC3E}">
        <p14:creationId xmlns:p14="http://schemas.microsoft.com/office/powerpoint/2010/main" val="17024064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4035788"/>
          </a:xfrm>
        </p:spPr>
        <p:txBody>
          <a:bodyPr/>
          <a:lstStyle/>
          <a:p>
            <a:r>
              <a:rPr lang="en-US" dirty="0"/>
              <a:t>Hourly land-based weather observations from NOAA</a:t>
            </a:r>
          </a:p>
          <a:p>
            <a:r>
              <a:rPr lang="en-US" dirty="0"/>
              <a:t>&gt; 2,000 weather stations</a:t>
            </a:r>
          </a:p>
          <a:p>
            <a:r>
              <a:rPr lang="en-US" dirty="0">
                <a:hlinkClick r:id="rId2"/>
              </a:rPr>
              <a:t>http://www.ncdc.noaa.gov/orders/qclcd/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 set</a:t>
            </a:r>
          </a:p>
        </p:txBody>
      </p:sp>
    </p:spTree>
    <p:extLst>
      <p:ext uri="{BB962C8B-B14F-4D97-AF65-F5344CB8AC3E}">
        <p14:creationId xmlns:p14="http://schemas.microsoft.com/office/powerpoint/2010/main" val="172237569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a cluster with R 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7" y="1348217"/>
            <a:ext cx="8184124" cy="5326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Oval 3"/>
          <p:cNvSpPr/>
          <p:nvPr/>
        </p:nvSpPr>
        <p:spPr bwMode="auto">
          <a:xfrm>
            <a:off x="6532844" y="3063405"/>
            <a:ext cx="1194991" cy="211269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679098" y="3063405"/>
            <a:ext cx="1194991" cy="211269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23064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 cluster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893" y="1189177"/>
            <a:ext cx="4517771" cy="531385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485585" y="2368353"/>
            <a:ext cx="744015" cy="265911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0293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 - 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Scaling your R scripts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4</a:t>
            </a:fld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9614597" y="6009439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Katherine Zhao</a:t>
            </a:r>
          </a:p>
        </p:txBody>
      </p:sp>
    </p:spTree>
    <p:extLst>
      <p:ext uri="{BB962C8B-B14F-4D97-AF65-F5344CB8AC3E}">
        <p14:creationId xmlns:p14="http://schemas.microsoft.com/office/powerpoint/2010/main" val="3292525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and Join using SparkR in R Server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38" t="33122" r="25300" b="19230"/>
          <a:stretch/>
        </p:blipFill>
        <p:spPr>
          <a:xfrm>
            <a:off x="2822005" y="1902760"/>
            <a:ext cx="6549547" cy="350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28667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Score, and Evaluate using R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950" t="32145" r="21028" b="20684"/>
          <a:stretch/>
        </p:blipFill>
        <p:spPr>
          <a:xfrm>
            <a:off x="2155548" y="1734797"/>
            <a:ext cx="7882458" cy="358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301334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Web Service from 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399" y="1850098"/>
            <a:ext cx="5766760" cy="388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99569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5243102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HDInsight Premium Hadoop cluster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Data Science Virtual Machine</a:t>
            </a:r>
          </a:p>
          <a:p>
            <a:pPr>
              <a:lnSpc>
                <a:spcPct val="100000"/>
              </a:lnSpc>
            </a:pPr>
            <a:r>
              <a:rPr lang="en-US" dirty="0"/>
              <a:t>Spark on YARN distributed computing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R Server R interpreter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SparkR data manipulation functions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RevoScaleR</a:t>
            </a:r>
            <a:r>
              <a:rPr lang="en-US" dirty="0"/>
              <a:t> Statistical &amp; Machine Learning functions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mrsdeploy</a:t>
            </a:r>
            <a:r>
              <a:rPr lang="en-US" dirty="0"/>
              <a:t> web service operationalization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Technologies Review</a:t>
            </a:r>
          </a:p>
        </p:txBody>
      </p:sp>
    </p:spTree>
    <p:extLst>
      <p:ext uri="{BB962C8B-B14F-4D97-AF65-F5344CB8AC3E}">
        <p14:creationId xmlns:p14="http://schemas.microsoft.com/office/powerpoint/2010/main" val="187124970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44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059765" y="5848397"/>
            <a:ext cx="2906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Robert M. Horton, PhD MS</a:t>
            </a:r>
          </a:p>
          <a:p>
            <a:pPr algn="ctr"/>
            <a:r>
              <a:rPr lang="en-US" dirty="0"/>
              <a:t>Senior Data Scientist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56773" y="2169220"/>
            <a:ext cx="7678454" cy="2519560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rmAutofit fontScale="45000" lnSpcReduction="20000"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8000" dirty="0">
                <a:latin typeface="+mn-lt"/>
              </a:rPr>
              <a:t>Distributed model training and parameter optimization:</a:t>
            </a:r>
            <a:br>
              <a:rPr lang="en-US" dirty="0">
                <a:latin typeface="+mn-lt"/>
              </a:rPr>
            </a:br>
            <a:endParaRPr lang="en-US" sz="9000" dirty="0">
              <a:latin typeface="+mn-lt"/>
            </a:endParaRPr>
          </a:p>
          <a:p>
            <a:r>
              <a:rPr lang="en-US" sz="10300" dirty="0">
                <a:latin typeface="+mn-lt"/>
              </a:rPr>
              <a:t>Learning Curves on Big Data</a:t>
            </a:r>
            <a:br>
              <a:rPr lang="en-US" sz="4000" dirty="0">
                <a:latin typeface="+mn-lt"/>
              </a:rPr>
            </a:b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288941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28" y="1252898"/>
            <a:ext cx="7281916" cy="544357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2178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Learning Curve</a:t>
            </a:r>
          </a:p>
        </p:txBody>
      </p:sp>
    </p:spTree>
    <p:extLst>
      <p:ext uri="{BB962C8B-B14F-4D97-AF65-F5344CB8AC3E}">
        <p14:creationId xmlns:p14="http://schemas.microsoft.com/office/powerpoint/2010/main" val="2654667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586153" y="1376740"/>
          <a:ext cx="11160370" cy="4480560"/>
        </p:xfrm>
        <a:graphic>
          <a:graphicData uri="http://schemas.openxmlformats.org/drawingml/2006/table">
            <a:tbl>
              <a:tblPr firstRow="1" firstCol="1" lastRow="1" lastCol="1">
                <a:tableStyleId>{5202B0CA-FC54-4496-8BCA-5EF66A818D29}</a:tableStyleId>
              </a:tblPr>
              <a:tblGrid>
                <a:gridCol w="867509">
                  <a:extLst>
                    <a:ext uri="{9D8B030D-6E8A-4147-A177-3AD203B41FA5}">
                      <a16:colId xmlns:a16="http://schemas.microsoft.com/office/drawing/2014/main" val="1197220901"/>
                    </a:ext>
                  </a:extLst>
                </a:gridCol>
                <a:gridCol w="905627">
                  <a:extLst>
                    <a:ext uri="{9D8B030D-6E8A-4147-A177-3AD203B41FA5}">
                      <a16:colId xmlns:a16="http://schemas.microsoft.com/office/drawing/2014/main" val="3175279147"/>
                    </a:ext>
                  </a:extLst>
                </a:gridCol>
                <a:gridCol w="1036882">
                  <a:extLst>
                    <a:ext uri="{9D8B030D-6E8A-4147-A177-3AD203B41FA5}">
                      <a16:colId xmlns:a16="http://schemas.microsoft.com/office/drawing/2014/main" val="3781378361"/>
                    </a:ext>
                  </a:extLst>
                </a:gridCol>
                <a:gridCol w="1119832">
                  <a:extLst>
                    <a:ext uri="{9D8B030D-6E8A-4147-A177-3AD203B41FA5}">
                      <a16:colId xmlns:a16="http://schemas.microsoft.com/office/drawing/2014/main" val="3671275683"/>
                    </a:ext>
                  </a:extLst>
                </a:gridCol>
                <a:gridCol w="1078357">
                  <a:extLst>
                    <a:ext uri="{9D8B030D-6E8A-4147-A177-3AD203B41FA5}">
                      <a16:colId xmlns:a16="http://schemas.microsoft.com/office/drawing/2014/main" val="2432404658"/>
                    </a:ext>
                  </a:extLst>
                </a:gridCol>
                <a:gridCol w="995406">
                  <a:extLst>
                    <a:ext uri="{9D8B030D-6E8A-4147-A177-3AD203B41FA5}">
                      <a16:colId xmlns:a16="http://schemas.microsoft.com/office/drawing/2014/main" val="76736662"/>
                    </a:ext>
                  </a:extLst>
                </a:gridCol>
                <a:gridCol w="1036882">
                  <a:extLst>
                    <a:ext uri="{9D8B030D-6E8A-4147-A177-3AD203B41FA5}">
                      <a16:colId xmlns:a16="http://schemas.microsoft.com/office/drawing/2014/main" val="1382936264"/>
                    </a:ext>
                  </a:extLst>
                </a:gridCol>
                <a:gridCol w="1036882">
                  <a:extLst>
                    <a:ext uri="{9D8B030D-6E8A-4147-A177-3AD203B41FA5}">
                      <a16:colId xmlns:a16="http://schemas.microsoft.com/office/drawing/2014/main" val="3110181718"/>
                    </a:ext>
                  </a:extLst>
                </a:gridCol>
                <a:gridCol w="1091738">
                  <a:extLst>
                    <a:ext uri="{9D8B030D-6E8A-4147-A177-3AD203B41FA5}">
                      <a16:colId xmlns:a16="http://schemas.microsoft.com/office/drawing/2014/main" val="414520917"/>
                    </a:ext>
                  </a:extLst>
                </a:gridCol>
                <a:gridCol w="945323">
                  <a:extLst>
                    <a:ext uri="{9D8B030D-6E8A-4147-A177-3AD203B41FA5}">
                      <a16:colId xmlns:a16="http://schemas.microsoft.com/office/drawing/2014/main" val="2203081239"/>
                    </a:ext>
                  </a:extLst>
                </a:gridCol>
                <a:gridCol w="1045932">
                  <a:extLst>
                    <a:ext uri="{9D8B030D-6E8A-4147-A177-3AD203B41FA5}">
                      <a16:colId xmlns:a16="http://schemas.microsoft.com/office/drawing/2014/main" val="934098646"/>
                    </a:ext>
                  </a:extLst>
                </a:gridCol>
              </a:tblGrid>
              <a:tr h="23307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A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B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C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D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F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G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H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I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J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y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96024717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a00002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b00001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c00003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e00026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g00043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h00142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i00049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j00161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-19.4032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162262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e00024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f00047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g00037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h00139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i00068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j00164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28.2963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2111835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c00002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d00004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g00086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h00141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i00059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j00447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-8.9377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4975572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d00003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e00012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g00066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h00050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i00163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j00714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-27.9605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078830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d00002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f00016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h00097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i00163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j00246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27.3483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6975442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e00023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h00072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i00249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j00188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4.7853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102265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g00036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h00031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i00250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j00179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25.9673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35164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f00004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g00029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h00077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i00168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j00020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27.1069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796138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b00001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f00033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g00047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h00115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i00310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j00280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9.5063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4564199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f00040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g00086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h00014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j00374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-19.5206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9515247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f00028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g00044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h00005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i00431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j00646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-4.0899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0105105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f00044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g00040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h00232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i00254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j00261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19.7420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8917407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f00012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g00081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h00071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i00291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j00023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7.9582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8998443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a00002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g00056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h00182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i00430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j00615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-37.2846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13968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a00001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b00002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c00007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d00001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e00026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f00022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g00033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h00157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i00067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j00039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1" dirty="0">
                          <a:effectLst/>
                        </a:rPr>
                        <a:t>3.6434</a:t>
                      </a:r>
                      <a:endParaRPr lang="en-US" sz="1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30076"/>
                  </a:ext>
                </a:extLst>
              </a:tr>
            </a:tbl>
          </a:graphicData>
        </a:graphic>
      </p:graphicFrame>
      <p:sp>
        <p:nvSpPr>
          <p:cNvPr id="3" name="Arrow: Right 2"/>
          <p:cNvSpPr/>
          <p:nvPr/>
        </p:nvSpPr>
        <p:spPr>
          <a:xfrm>
            <a:off x="586152" y="5928258"/>
            <a:ext cx="10128739" cy="503227"/>
          </a:xfrm>
          <a:prstGeom prst="rightArrow">
            <a:avLst>
              <a:gd name="adj1" fmla="val 60976"/>
              <a:gd name="adj2" fmla="val 8292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Increasing cardinality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2663" y="386623"/>
            <a:ext cx="8953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Simulated Data</a:t>
            </a:r>
          </a:p>
        </p:txBody>
      </p:sp>
      <p:sp>
        <p:nvSpPr>
          <p:cNvPr id="5" name="Star: 5 Points 4"/>
          <p:cNvSpPr/>
          <p:nvPr/>
        </p:nvSpPr>
        <p:spPr>
          <a:xfrm>
            <a:off x="10895014" y="5765860"/>
            <a:ext cx="963495" cy="705745"/>
          </a:xfrm>
          <a:prstGeom prst="star5">
            <a:avLst>
              <a:gd name="adj" fmla="val 28977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661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05" y="652968"/>
            <a:ext cx="10701338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57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010860" y="1451384"/>
          <a:ext cx="10245968" cy="5181600"/>
        </p:xfrm>
        <a:graphic>
          <a:graphicData uri="http://schemas.openxmlformats.org/drawingml/2006/table">
            <a:tbl>
              <a:tblPr firstRow="1" firstCol="1" lastRow="1" lastCol="1">
                <a:tableStyleId>{69012ECD-51FC-41F1-AA8D-1B2483CD663E}</a:tableStyleId>
              </a:tblPr>
              <a:tblGrid>
                <a:gridCol w="1707661">
                  <a:extLst>
                    <a:ext uri="{9D8B030D-6E8A-4147-A177-3AD203B41FA5}">
                      <a16:colId xmlns:a16="http://schemas.microsoft.com/office/drawing/2014/main" val="620704231"/>
                    </a:ext>
                  </a:extLst>
                </a:gridCol>
                <a:gridCol w="2369156">
                  <a:extLst>
                    <a:ext uri="{9D8B030D-6E8A-4147-A177-3AD203B41FA5}">
                      <a16:colId xmlns:a16="http://schemas.microsoft.com/office/drawing/2014/main" val="110720542"/>
                    </a:ext>
                  </a:extLst>
                </a:gridCol>
                <a:gridCol w="1995267">
                  <a:extLst>
                    <a:ext uri="{9D8B030D-6E8A-4147-A177-3AD203B41FA5}">
                      <a16:colId xmlns:a16="http://schemas.microsoft.com/office/drawing/2014/main" val="3701372007"/>
                    </a:ext>
                  </a:extLst>
                </a:gridCol>
                <a:gridCol w="2199956">
                  <a:extLst>
                    <a:ext uri="{9D8B030D-6E8A-4147-A177-3AD203B41FA5}">
                      <a16:colId xmlns:a16="http://schemas.microsoft.com/office/drawing/2014/main" val="104698380"/>
                    </a:ext>
                  </a:extLst>
                </a:gridCol>
                <a:gridCol w="1092193">
                  <a:extLst>
                    <a:ext uri="{9D8B030D-6E8A-4147-A177-3AD203B41FA5}">
                      <a16:colId xmlns:a16="http://schemas.microsoft.com/office/drawing/2014/main" val="930112148"/>
                    </a:ext>
                  </a:extLst>
                </a:gridCol>
                <a:gridCol w="881735">
                  <a:extLst>
                    <a:ext uri="{9D8B030D-6E8A-4147-A177-3AD203B41FA5}">
                      <a16:colId xmlns:a16="http://schemas.microsoft.com/office/drawing/2014/main" val="971495958"/>
                    </a:ext>
                  </a:extLst>
                </a:gridCol>
              </a:tblGrid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 dirty="0" err="1">
                          <a:effectLst/>
                        </a:rPr>
                        <a:t>model_class</a:t>
                      </a:r>
                      <a:endParaRPr lang="en-US" sz="20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</a:rPr>
                        <a:t>training_fraction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 err="1">
                          <a:effectLst/>
                        </a:rPr>
                        <a:t>with_formula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</a:rPr>
                        <a:t>test_set_kfold_id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</a:rPr>
                        <a:t>KFOLDS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</a:rPr>
                        <a:t>cube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16289740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0.0150000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1166784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0.0219736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94110173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0.0321893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2499278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0.0471543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1194863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0.0690766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8039131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0.1011907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43602698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0.1482349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97538178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0.2171503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0543859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0.3181049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55344114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0.4659939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87666334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0.6826375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9324383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1.0000000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41977127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0.0150000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E+D+C+B+A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7135770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0.0219736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E+D+C+B+A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0800" cmpd="dbl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381494"/>
                  </a:ext>
                </a:extLst>
              </a:tr>
              <a:tr h="2713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0.0321893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E+D+C+B+A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3260165"/>
                  </a:ext>
                </a:extLst>
              </a:tr>
              <a:tr h="2713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</a:rPr>
                        <a:t>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 dirty="0">
                          <a:effectLst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97051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424397" y="435721"/>
            <a:ext cx="5418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 Table</a:t>
            </a:r>
          </a:p>
        </p:txBody>
      </p:sp>
    </p:spTree>
    <p:extLst>
      <p:ext uri="{BB962C8B-B14F-4D97-AF65-F5344CB8AC3E}">
        <p14:creationId xmlns:p14="http://schemas.microsoft.com/office/powerpoint/2010/main" val="6051316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452"/>
            <a:ext cx="10515600" cy="4999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accent1">
                    <a:lumMod val="50000"/>
                  </a:schemeClr>
                </a:solidFill>
              </a:rPr>
              <a:t>row_tagger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set.seed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chunk_num</a:t>
            </a:r>
            <a:r>
              <a:rPr lang="en-US" dirty="0">
                <a:latin typeface="Consolas" panose="020B0609020204030204" pitchFamily="49" charset="0"/>
              </a:rPr>
              <a:t> + salt)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kfold</a:t>
            </a:r>
            <a:r>
              <a:rPr lang="en-US" dirty="0">
                <a:latin typeface="Consolas" panose="020B0609020204030204" pitchFamily="49" charset="0"/>
              </a:rPr>
              <a:t> &lt;- sample(1:kfolds, size=</a:t>
            </a:r>
            <a:r>
              <a:rPr lang="en-US" dirty="0" err="1">
                <a:latin typeface="Consolas" panose="020B0609020204030204" pitchFamily="49" charset="0"/>
              </a:rPr>
              <a:t>num_rows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	replace=TRUE)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kfold</a:t>
            </a:r>
            <a:r>
              <a:rPr lang="en-US" dirty="0">
                <a:latin typeface="Consolas" panose="020B0609020204030204" pitchFamily="49" charset="0"/>
              </a:rPr>
              <a:t> == </a:t>
            </a:r>
            <a:r>
              <a:rPr lang="en-US" dirty="0" err="1">
                <a:latin typeface="Consolas" panose="020B0609020204030204" pitchFamily="49" charset="0"/>
              </a:rPr>
              <a:t>kfold_id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num_training_candidates</a:t>
            </a:r>
            <a:r>
              <a:rPr lang="en-US" dirty="0">
                <a:latin typeface="Consolas" panose="020B0609020204030204" pitchFamily="49" charset="0"/>
              </a:rPr>
              <a:t> &lt;- sum(!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keepers &lt;- sample(</a:t>
            </a:r>
            <a:r>
              <a:rPr lang="en-US" dirty="0" err="1">
                <a:latin typeface="Consolas" panose="020B0609020204030204" pitchFamily="49" charset="0"/>
              </a:rPr>
              <a:t>rowNums</a:t>
            </a:r>
            <a:r>
              <a:rPr lang="en-US" dirty="0">
                <a:latin typeface="Consolas" panose="020B0609020204030204" pitchFamily="49" charset="0"/>
              </a:rPr>
              <a:t>[!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],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</a:rPr>
              <a:t>num_training_candidates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data_list$in_training_set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rowNums</a:t>
            </a:r>
            <a:r>
              <a:rPr lang="en-US" dirty="0">
                <a:latin typeface="Consolas" panose="020B0609020204030204" pitchFamily="49" charset="0"/>
              </a:rPr>
              <a:t> %in% keepers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data_list$in_test_set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68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9355435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1" y="2120662"/>
            <a:ext cx="10515600" cy="3482969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is R?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limits the scalability of R scripts?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functions and techniques can be used to overcome those limits?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903889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452"/>
            <a:ext cx="10515600" cy="4999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On each chunk: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residual &lt;- </a:t>
            </a:r>
            <a:r>
              <a:rPr lang="en-US" dirty="0" err="1">
                <a:latin typeface="Consolas" panose="020B0609020204030204" pitchFamily="49" charset="0"/>
              </a:rPr>
              <a:t>rxPredict</a:t>
            </a:r>
            <a:r>
              <a:rPr lang="en-US" dirty="0">
                <a:latin typeface="Consolas" panose="020B0609020204030204" pitchFamily="49" charset="0"/>
              </a:rPr>
              <a:t>(model,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&lt;selected cases&gt;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SSE &lt;- SSE + sum(residual^2, na.rm=TRUE)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 + sum(!is.na(residual))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On overall results: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sqrt</a:t>
            </a:r>
            <a:r>
              <a:rPr lang="en-US" dirty="0">
                <a:latin typeface="Consolas" panose="020B0609020204030204" pitchFamily="49" charset="0"/>
              </a:rPr>
              <a:t>(SSE/</a:t>
            </a: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)) </a:t>
            </a:r>
            <a:r>
              <a:rPr lang="en-US" i="1" dirty="0">
                <a:latin typeface="Consolas" panose="020B0609020204030204" pitchFamily="49" charset="0"/>
              </a:rPr>
              <a:t># root mean square error</a:t>
            </a:r>
          </a:p>
        </p:txBody>
      </p:sp>
    </p:spTree>
    <p:extLst>
      <p:ext uri="{BB962C8B-B14F-4D97-AF65-F5344CB8AC3E}">
        <p14:creationId xmlns:p14="http://schemas.microsoft.com/office/powerpoint/2010/main" val="2513096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51511"/>
            <a:ext cx="10515600" cy="954979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013266"/>
            <a:ext cx="10515600" cy="1500187"/>
          </a:xfrm>
        </p:spPr>
        <p:txBody>
          <a:bodyPr/>
          <a:lstStyle/>
          <a:p>
            <a:pPr algn="ctr"/>
            <a:r>
              <a:rPr lang="en-US" dirty="0"/>
              <a:t>Running learning curves with R Server</a:t>
            </a:r>
          </a:p>
        </p:txBody>
      </p:sp>
    </p:spTree>
    <p:extLst>
      <p:ext uri="{BB962C8B-B14F-4D97-AF65-F5344CB8AC3E}">
        <p14:creationId xmlns:p14="http://schemas.microsoft.com/office/powerpoint/2010/main" val="1114879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2" y="340088"/>
            <a:ext cx="8961186" cy="64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54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09" y="343540"/>
            <a:ext cx="8961186" cy="64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502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54" y="365125"/>
            <a:ext cx="42344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Airline Flight Delay:</a:t>
            </a:r>
            <a:br>
              <a:rPr lang="en-US" dirty="0"/>
            </a:br>
            <a:r>
              <a:rPr lang="en-US" dirty="0"/>
              <a:t>varying cardinality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57" y="211445"/>
            <a:ext cx="6615610" cy="330780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6086" y="2305210"/>
            <a:ext cx="368722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Columns added: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Origin33,  Dest33,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Origin50,  Dest50,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Origin75,  Dest75,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Origin100, Dest100,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Origin125, Dest125,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Origin150, Dest150,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Origin250, Dest250</a:t>
            </a:r>
          </a:p>
        </p:txBody>
      </p:sp>
    </p:spTree>
    <p:extLst>
      <p:ext uri="{BB962C8B-B14F-4D97-AF65-F5344CB8AC3E}">
        <p14:creationId xmlns:p14="http://schemas.microsoft.com/office/powerpoint/2010/main" val="182240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4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4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833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14" y="1027906"/>
            <a:ext cx="9553644" cy="5886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446" y="94962"/>
            <a:ext cx="5074227" cy="788266"/>
          </a:xfrm>
        </p:spPr>
        <p:txBody>
          <a:bodyPr/>
          <a:lstStyle/>
          <a:p>
            <a:r>
              <a:rPr lang="en-US" dirty="0"/>
              <a:t>Tuning Boosted Trees</a:t>
            </a:r>
          </a:p>
        </p:txBody>
      </p:sp>
    </p:spTree>
    <p:extLst>
      <p:ext uri="{BB962C8B-B14F-4D97-AF65-F5344CB8AC3E}">
        <p14:creationId xmlns:p14="http://schemas.microsoft.com/office/powerpoint/2010/main" val="2830504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817880" y="2864683"/>
            <a:ext cx="10576560" cy="1128634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b="1" dirty="0"/>
              <a:t>Hierarchical Time Series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49459" y="6062104"/>
            <a:ext cx="1455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Vanja Paunic</a:t>
            </a:r>
          </a:p>
        </p:txBody>
      </p:sp>
    </p:spTree>
    <p:extLst>
      <p:ext uri="{BB962C8B-B14F-4D97-AF65-F5344CB8AC3E}">
        <p14:creationId xmlns:p14="http://schemas.microsoft.com/office/powerpoint/2010/main" val="1940967621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807720" y="2968235"/>
            <a:ext cx="10576560" cy="92153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>
                <a:latin typeface="+mn-lt"/>
              </a:rPr>
              <a:t>Comparisons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58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10014035" y="6062104"/>
            <a:ext cx="1726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Katherine Zhao</a:t>
            </a:r>
          </a:p>
        </p:txBody>
      </p:sp>
    </p:spTree>
    <p:extLst>
      <p:ext uri="{BB962C8B-B14F-4D97-AF65-F5344CB8AC3E}">
        <p14:creationId xmlns:p14="http://schemas.microsoft.com/office/powerpoint/2010/main" val="2254651040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Base and scalable approaches comparison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576388"/>
            <a:ext cx="10515600" cy="3310889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/>
            <a:endParaRPr lang="en-US" sz="2400" i="1" dirty="0">
              <a:cs typeface="ＭＳ Ｐゴシック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863626"/>
              </p:ext>
            </p:extLst>
          </p:nvPr>
        </p:nvGraphicFramePr>
        <p:xfrm>
          <a:off x="586868" y="2185086"/>
          <a:ext cx="11018263" cy="3524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649">
                  <a:extLst>
                    <a:ext uri="{9D8B030D-6E8A-4147-A177-3AD203B41FA5}">
                      <a16:colId xmlns:a16="http://schemas.microsoft.com/office/drawing/2014/main" val="3266879611"/>
                    </a:ext>
                  </a:extLst>
                </a:gridCol>
                <a:gridCol w="2388949">
                  <a:extLst>
                    <a:ext uri="{9D8B030D-6E8A-4147-A177-3AD203B41FA5}">
                      <a16:colId xmlns:a16="http://schemas.microsoft.com/office/drawing/2014/main" val="345260211"/>
                    </a:ext>
                  </a:extLst>
                </a:gridCol>
                <a:gridCol w="1399876">
                  <a:extLst>
                    <a:ext uri="{9D8B030D-6E8A-4147-A177-3AD203B41FA5}">
                      <a16:colId xmlns:a16="http://schemas.microsoft.com/office/drawing/2014/main" val="3626941075"/>
                    </a:ext>
                  </a:extLst>
                </a:gridCol>
                <a:gridCol w="1435167">
                  <a:extLst>
                    <a:ext uri="{9D8B030D-6E8A-4147-A177-3AD203B41FA5}">
                      <a16:colId xmlns:a16="http://schemas.microsoft.com/office/drawing/2014/main" val="3314166605"/>
                    </a:ext>
                  </a:extLst>
                </a:gridCol>
                <a:gridCol w="1468052">
                  <a:extLst>
                    <a:ext uri="{9D8B030D-6E8A-4147-A177-3AD203B41FA5}">
                      <a16:colId xmlns:a16="http://schemas.microsoft.com/office/drawing/2014/main" val="2491852944"/>
                    </a:ext>
                  </a:extLst>
                </a:gridCol>
                <a:gridCol w="1221762">
                  <a:extLst>
                    <a:ext uri="{9D8B030D-6E8A-4147-A177-3AD203B41FA5}">
                      <a16:colId xmlns:a16="http://schemas.microsoft.com/office/drawing/2014/main" val="1335955442"/>
                    </a:ext>
                  </a:extLst>
                </a:gridCol>
                <a:gridCol w="1390808">
                  <a:extLst>
                    <a:ext uri="{9D8B030D-6E8A-4147-A177-3AD203B41FA5}">
                      <a16:colId xmlns:a16="http://schemas.microsoft.com/office/drawing/2014/main" val="717036026"/>
                    </a:ext>
                  </a:extLst>
                </a:gridCol>
              </a:tblGrid>
              <a:tr h="406790">
                <a:tc>
                  <a:txBody>
                    <a:bodyPr/>
                    <a:lstStyle/>
                    <a:p>
                      <a:pPr algn="ctr"/>
                      <a:r>
                        <a:rPr lang="en-US" sz="1765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65" kern="1200" dirty="0"/>
                        <a:t>Scalability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Hadoop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SQL</a:t>
                      </a:r>
                      <a:r>
                        <a:rPr lang="en-US" baseline="0" dirty="0"/>
                        <a:t> Server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Teradata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484255"/>
                  </a:ext>
                </a:extLst>
              </a:tr>
              <a:tr h="40679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CRAN</a:t>
                      </a:r>
                      <a:r>
                        <a:rPr lang="en-US" sz="1800" b="1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</a:t>
                      </a: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978151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SparkR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221350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sparklyr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979708"/>
                  </a:ext>
                </a:extLst>
              </a:tr>
              <a:tr h="639213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h2o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401430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RevoScaleR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Enterprise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61763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5735" y="6531042"/>
            <a:ext cx="35557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000" b="1" dirty="0"/>
              <a:t>CRAN R indicates no additional R packages installed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41608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/>
        </p:nvSpPr>
        <p:spPr bwMode="auto">
          <a:xfrm>
            <a:off x="-1602779" y="436524"/>
            <a:ext cx="6074349" cy="607434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What is</a:t>
            </a:r>
            <a:b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</a:br>
            <a:endParaRPr lang="en-US" sz="6470" kern="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itle 1"/>
          <p:cNvSpPr txBox="1">
            <a:spLocks/>
          </p:cNvSpPr>
          <p:nvPr/>
        </p:nvSpPr>
        <p:spPr>
          <a:xfrm>
            <a:off x="231889" y="289958"/>
            <a:ext cx="2897733" cy="1632388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2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913505"/>
            <a:endParaRPr lang="en-US" sz="4705" spc="-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3751205" y="441474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most popular statistical programming language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3751205" y="790301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A data visualization tool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3751205" y="1139127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Open source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5106642" y="2309538"/>
            <a:ext cx="7691314" cy="43120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2.5+M users 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5106642" y="2664573"/>
            <a:ext cx="7691314" cy="44443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Taught in most universities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5106642" y="3385202"/>
            <a:ext cx="7691314" cy="1130084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Thriving user groups worldwide</a:t>
            </a:r>
          </a:p>
          <a:p>
            <a:pPr marL="741309" lvl="1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5</a:t>
            </a:r>
            <a:r>
              <a:rPr lang="en-US" sz="1600" kern="0" baseline="300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th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 in 2016 IEEE Spectrum rank</a:t>
            </a:r>
          </a:p>
          <a:p>
            <a:pPr marL="741309" lvl="1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42% pro analysts prefer R (highest amongst R, SAS, python)</a:t>
            </a:r>
          </a:p>
        </p:txBody>
      </p:sp>
      <p:sp>
        <p:nvSpPr>
          <p:cNvPr id="115" name="Rectangle 114"/>
          <p:cNvSpPr/>
          <p:nvPr/>
        </p:nvSpPr>
        <p:spPr bwMode="auto">
          <a:xfrm>
            <a:off x="4154740" y="5334798"/>
            <a:ext cx="8037259" cy="43991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10,000+ contributed packages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5106641" y="3025803"/>
            <a:ext cx="7691314" cy="389232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common use cases across industry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Oval 105"/>
          <p:cNvSpPr>
            <a:spLocks noChangeAspect="1"/>
          </p:cNvSpPr>
          <p:nvPr/>
        </p:nvSpPr>
        <p:spPr bwMode="auto">
          <a:xfrm>
            <a:off x="2281359" y="327865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 Language </a:t>
            </a:r>
          </a:p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Platform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 bwMode="auto">
          <a:xfrm>
            <a:off x="3636795" y="2525140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Community</a:t>
            </a:r>
          </a:p>
        </p:txBody>
      </p:sp>
      <p:sp>
        <p:nvSpPr>
          <p:cNvPr id="108" name="Oval 107"/>
          <p:cNvSpPr>
            <a:spLocks noChangeAspect="1"/>
          </p:cNvSpPr>
          <p:nvPr/>
        </p:nvSpPr>
        <p:spPr bwMode="auto">
          <a:xfrm>
            <a:off x="2481768" y="4933711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Ecosystem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54740" y="5791960"/>
            <a:ext cx="8037259" cy="43991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Rich application &amp; platform integration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4" y="3376619"/>
            <a:ext cx="1290112" cy="1130999"/>
          </a:xfrm>
          <a:prstGeom prst="rect">
            <a:avLst/>
          </a:prstGeom>
        </p:spPr>
      </p:pic>
      <p:sp>
        <p:nvSpPr>
          <p:cNvPr id="1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9083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7" grpId="0"/>
      <p:bldP spid="106" grpId="0" animBg="1"/>
      <p:bldP spid="107" grpId="0" animBg="1"/>
      <p:bldP spid="108" grpId="0" animBg="1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R Server on Spark - faster and more scalable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772935" y="1684396"/>
            <a:ext cx="25385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E2E Process: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 Data from .csv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Transform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Split Data: Train +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Fit Model: Logistic Regression (no regularization)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Predict and Write Outputs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60</a:t>
            </a:fld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88" y="1460243"/>
            <a:ext cx="8238412" cy="51235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" y="658383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tinyurl.com/Strata2017R/</a:t>
            </a:r>
            <a:r>
              <a:rPr lang="en-US" sz="1200" dirty="0" err="1"/>
              <a:t>Performance_Comparison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75952461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SparkR - outperform when loading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80077" y="2095000"/>
            <a:ext cx="2538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Load Data: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MRS on Spark: </a:t>
            </a:r>
            <a:r>
              <a:rPr lang="en-US" b="1" dirty="0">
                <a:solidFill>
                  <a:srgbClr val="70AD47"/>
                </a:solidFill>
              </a:rPr>
              <a:t>XDF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SparkR: </a:t>
            </a:r>
            <a:r>
              <a:rPr lang="en-US" b="1" dirty="0">
                <a:solidFill>
                  <a:srgbClr val="3E6DC2"/>
                </a:solidFill>
              </a:rPr>
              <a:t>Spark 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sparklyr: </a:t>
            </a:r>
            <a:r>
              <a:rPr lang="en-US" b="1" dirty="0">
                <a:solidFill>
                  <a:srgbClr val="FFC000"/>
                </a:solidFill>
              </a:rPr>
              <a:t>Spark 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h2o: </a:t>
            </a:r>
            <a:r>
              <a:rPr lang="en-US" b="1" dirty="0">
                <a:solidFill>
                  <a:srgbClr val="416629"/>
                </a:solidFill>
              </a:rPr>
              <a:t>H2OFrame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CRAN R: </a:t>
            </a:r>
            <a:r>
              <a:rPr lang="en-US" b="1" dirty="0">
                <a:solidFill>
                  <a:srgbClr val="254377"/>
                </a:solidFill>
              </a:rPr>
              <a:t>DF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61</a:t>
            </a:fld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60" y="1572606"/>
            <a:ext cx="8821079" cy="501122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360913" y="2205318"/>
            <a:ext cx="3511604" cy="1811430"/>
            <a:chOff x="2943824" y="2037896"/>
            <a:chExt cx="3511604" cy="1811430"/>
          </a:xfrm>
        </p:grpSpPr>
        <p:sp>
          <p:nvSpPr>
            <p:cNvPr id="7" name="Rectangle 6"/>
            <p:cNvSpPr/>
            <p:nvPr/>
          </p:nvSpPr>
          <p:spPr bwMode="auto">
            <a:xfrm>
              <a:off x="2943824" y="2097942"/>
              <a:ext cx="3511603" cy="1751384"/>
            </a:xfrm>
            <a:prstGeom prst="rect">
              <a:avLst/>
            </a:prstGeom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34290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</a:pPr>
              <a:endParaRPr lang="en-US" sz="2000" b="1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2943824" y="2037896"/>
              <a:ext cx="3511604" cy="18114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Note</a:t>
              </a: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: loading data using </a:t>
              </a:r>
              <a:r>
                <a:rPr lang="en-US" sz="1400" b="1" i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rsparkling</a:t>
              </a: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package requires an additional data conversion from </a:t>
              </a:r>
              <a:r>
                <a:rPr lang="en-US" sz="1400" i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Spark DataFrame</a:t>
              </a: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to </a:t>
              </a:r>
              <a:r>
                <a:rPr lang="en-US" sz="1400" i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H2OFrame</a:t>
              </a: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. Better performance may be observed when handling the load using the </a:t>
              </a:r>
              <a:r>
                <a:rPr lang="en-US" sz="1400" b="1" i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h2o.importFile() </a:t>
              </a: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function from the </a:t>
              </a:r>
              <a:r>
                <a:rPr lang="en-US" sz="1400" b="1" i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h2o</a:t>
              </a: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package in order to avoid this extra data conversion step.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7593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MRS - faster when fitting big data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62</a:t>
            </a:fld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92" y="1569558"/>
            <a:ext cx="8820196" cy="50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74765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MRS - save time when making predictions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95842" y="2212392"/>
            <a:ext cx="2538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Outputs predictions into files in HDFS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63</a:t>
            </a:fld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64" y="1569558"/>
            <a:ext cx="8811975" cy="50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41575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Options for Scaling R Scripts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14597" y="6009439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Katherine Zhao</a:t>
            </a:r>
          </a:p>
        </p:txBody>
      </p:sp>
    </p:spTree>
    <p:extLst>
      <p:ext uri="{BB962C8B-B14F-4D97-AF65-F5344CB8AC3E}">
        <p14:creationId xmlns:p14="http://schemas.microsoft.com/office/powerpoint/2010/main" val="1841995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The </a:t>
            </a:r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bigmemory</a:t>
            </a:r>
            <a:r>
              <a:rPr lang="en-US" sz="4705" b="1" dirty="0">
                <a:solidFill>
                  <a:schemeClr val="bg1"/>
                </a:solidFill>
              </a:rPr>
              <a:t> project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580487"/>
            <a:ext cx="10515600" cy="452936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Coined by Michael Kane and John Emerson at Yale University</a:t>
            </a:r>
          </a:p>
          <a:p>
            <a:pPr>
              <a:lnSpc>
                <a:spcPct val="100000"/>
              </a:lnSpc>
            </a:pPr>
            <a:r>
              <a:rPr lang="en-US" sz="2800" b="1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bigmemory</a:t>
            </a: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works with massive matrix-like objects in R</a:t>
            </a: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Combines memory and file-backed data structures: analyze numerical data larger than RAM</a:t>
            </a: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data structures may be allocated to shared memory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55" y="6622204"/>
            <a:ext cx="501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“The Bigmemory Project” </a:t>
            </a:r>
            <a:r>
              <a:rPr lang="en-US" sz="1000" dirty="0"/>
              <a:t>by Michael Kane and John Emerson: April 29, 2010.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87" y="4209030"/>
            <a:ext cx="4500828" cy="14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46168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sister packages and related work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704950"/>
            <a:ext cx="10515600" cy="4607227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biganalytics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provides exploratory data analysis functionality on big.matrix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bigtabulate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adds table-,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tapply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-, and split-like behavior for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bigalgebra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performs linear algebra calculations on big.matrix and R matrix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synchronicity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supports synchronization and may eventually support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interprocess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communication (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ipc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 and message passing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biglm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provides linear and generalized linear models on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Rdsm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enables shared-memory parallelism with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733943" lvl="2" indent="-285750">
              <a:buFont typeface="Arial" panose="020B0604020202020204" pitchFamily="34" charset="0"/>
              <a:buChar char="•"/>
            </a:pPr>
            <a:endParaRPr lang="en-US" sz="114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555" y="6622204"/>
            <a:ext cx="501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“The Bigmemory Project” </a:t>
            </a:r>
            <a:r>
              <a:rPr lang="en-US" sz="1000" dirty="0"/>
              <a:t>by Michael Kane and John Emerson: April 29, 2010. 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6364715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838201" y="1601949"/>
            <a:ext cx="10515600" cy="487677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Provides data structures that are stored on Disk, but behave as if they were in RAM</a:t>
            </a:r>
          </a:p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Maps only a section in main memory for effective consumption</a:t>
            </a: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Accepts numeric and characters as input data</a:t>
            </a:r>
          </a:p>
        </p:txBody>
      </p:sp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4705" b="1" dirty="0">
                <a:solidFill>
                  <a:schemeClr val="bg1"/>
                </a:solidFill>
              </a:rPr>
              <a:t> package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15041" y="2374366"/>
            <a:ext cx="10515600" cy="460130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latin typeface="+mn-lt"/>
            </a:endParaRPr>
          </a:p>
          <a:p>
            <a:pPr marL="733943" lvl="2" indent="-285750">
              <a:buFont typeface="Arial" panose="020B0604020202020204" pitchFamily="34" charset="0"/>
              <a:buChar char="•"/>
            </a:pPr>
            <a:endParaRPr lang="en-US" sz="114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71" y="3368542"/>
            <a:ext cx="6834739" cy="18995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6555" y="6604084"/>
            <a:ext cx="4895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4"/>
              </a:rPr>
              <a:t>ff: memory-efficient storage of large data on disk and fast access functions</a:t>
            </a:r>
            <a:r>
              <a:rPr lang="en-US" sz="1000" dirty="0"/>
              <a:t>.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7077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4705" b="1" dirty="0">
                <a:solidFill>
                  <a:schemeClr val="bg1"/>
                </a:solidFill>
              </a:rPr>
              <a:t> related packages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55" y="6604084"/>
            <a:ext cx="56749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CRAN Task View: High-Performance and Parallel Computing with R</a:t>
            </a:r>
            <a:r>
              <a:rPr lang="en-US" sz="1000" dirty="0"/>
              <a:t>, by Dirk Eddelbuettel.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5884" y="1478968"/>
            <a:ext cx="1061869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ffbase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adds basic statistical functionality to ff. </a:t>
            </a:r>
            <a:r>
              <a:rPr 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(Note: *.ff apply on ff vectors, and *.ffdf apply on </a:t>
            </a:r>
            <a:r>
              <a:rPr lang="en-US" sz="3200" u="sng" dirty="0" err="1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ffdf</a:t>
            </a:r>
            <a:r>
              <a:rPr 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.)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Coercions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as.character.ff(), as.Date_ff_vector(), as.ffdf.ffdf(), as.ram.ffdf()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Selections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subset.ffdf(), ffwhich(), transform.ffdf(), within.ffdf(), with.ffdf()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Aggregations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quantile.ff(), hist.ff(), sum.ff(), mean.ff(), range.ff(), tabulate.ff()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Algorithms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bigglm.ffdf()</a:t>
            </a:r>
          </a:p>
          <a:p>
            <a:pPr marL="457200" lvl="2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biglars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provides least-angle regression, lasso and stepwise regression on ff.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624400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6545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Parallel programming with </a:t>
            </a:r>
            <a:r>
              <a:rPr lang="en-US" sz="4705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884" y="6541520"/>
            <a:ext cx="16161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foreach</a:t>
            </a:r>
            <a:r>
              <a:rPr lang="en-US" sz="1000" dirty="0"/>
              <a:t> package.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5884" y="1478968"/>
            <a:ext cx="106186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Provides a function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ＭＳ Ｐゴシック" charset="0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and two operators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%do%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that support parallel execution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operator relies on a pre-registered parallel backend –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doParallel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(parallel)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doSNOW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(snow)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(multicore)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 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doMPI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Rmpi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819" y="3867366"/>
            <a:ext cx="7324824" cy="257561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7943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2720" y="71588"/>
            <a:ext cx="8251063" cy="1223824"/>
          </a:xfrm>
        </p:spPr>
        <p:txBody>
          <a:bodyPr/>
          <a:lstStyle/>
          <a:p>
            <a: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  <a:t>R adoption is on a Tear</a:t>
            </a:r>
            <a:b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</a:br>
            <a:r>
              <a:rPr lang="en-US" sz="3200" b="1" kern="0" dirty="0">
                <a:solidFill>
                  <a:schemeClr val="bg1">
                    <a:lumMod val="95000"/>
                  </a:schemeClr>
                </a:solidFill>
                <a:ea typeface="Segoe UI" pitchFamily="34" charset="0"/>
              </a:rPr>
              <a:t>But there are several issues regarding scalability 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05967" y="1756046"/>
            <a:ext cx="4386942" cy="766811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In-Memory Operation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1489266"/>
            <a:ext cx="4143377" cy="1390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2936460"/>
            <a:ext cx="4369208" cy="1737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5120097"/>
            <a:ext cx="4133417" cy="155132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05968" y="5530485"/>
            <a:ext cx="4887685" cy="730544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Lack of Parallelism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05968" y="3524246"/>
            <a:ext cx="4887685" cy="1149369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Expensive Data Movement </a:t>
            </a:r>
          </a:p>
          <a:p>
            <a:pPr marL="50297" indent="0" defTabSz="896386">
              <a:spcAft>
                <a:spcPts val="196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&amp; Duplication</a:t>
            </a:r>
          </a:p>
        </p:txBody>
      </p:sp>
      <p:sp>
        <p:nvSpPr>
          <p:cNvPr id="11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4112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 &amp; 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364360" y="4585873"/>
            <a:ext cx="4395019" cy="2038966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b="1" dirty="0"/>
              <a:t>CONTACT INFORMATION</a:t>
            </a:r>
          </a:p>
          <a:p>
            <a:pPr marL="0" indent="0" algn="r">
              <a:buNone/>
            </a:pPr>
            <a:r>
              <a:rPr lang="en-US" sz="1200" dirty="0"/>
              <a:t>Vanja Paunic (</a:t>
            </a:r>
            <a:r>
              <a:rPr lang="en-US" sz="1200" u="sng" dirty="0">
                <a:hlinkClick r:id="rId4"/>
              </a:rPr>
              <a:t>vanja.paunic@microsoft.com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Robert Horton (</a:t>
            </a:r>
            <a:r>
              <a:rPr lang="en-US" sz="1200" u="sng" dirty="0">
                <a:hlinkClick r:id="rId5"/>
              </a:rPr>
              <a:t>rhorton@microsoft.com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Hang Zhang (</a:t>
            </a:r>
            <a:r>
              <a:rPr lang="en-US" sz="1200" u="sng" dirty="0">
                <a:hlinkClick r:id="rId6"/>
              </a:rPr>
              <a:t>hangzh@microsoft.com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Srini Kumar (</a:t>
            </a:r>
            <a:r>
              <a:rPr lang="en-US" sz="1200" u="sng" dirty="0"/>
              <a:t>srini.kumar.private@gmail.com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 err="1"/>
              <a:t>Mengyue</a:t>
            </a:r>
            <a:r>
              <a:rPr lang="en-US" sz="1200" dirty="0"/>
              <a:t> (Katherine) Zhao (</a:t>
            </a:r>
            <a:r>
              <a:rPr lang="en-US" sz="1200" u="sng" dirty="0">
                <a:hlinkClick r:id="rId7"/>
              </a:rPr>
              <a:t>mez@microsoft.com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John-Mark Agosta (</a:t>
            </a:r>
            <a:r>
              <a:rPr lang="en-US" sz="1200" u="sng" dirty="0">
                <a:hlinkClick r:id="rId8"/>
              </a:rPr>
              <a:t>joagosta@microsoft.com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Mario Inchiosa (</a:t>
            </a:r>
            <a:r>
              <a:rPr lang="en-US" sz="1200" u="sng" dirty="0">
                <a:hlinkClick r:id="rId9"/>
              </a:rPr>
              <a:t>marioinc@yahoo.com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Debraj GuhaThakurta (</a:t>
            </a:r>
            <a:r>
              <a:rPr lang="en-US" sz="1200" u="sng" dirty="0">
                <a:hlinkClick r:id="rId10"/>
              </a:rPr>
              <a:t>deguhath@microsoft.com</a:t>
            </a:r>
            <a:r>
              <a:rPr lang="en-US" sz="1200" dirty="0"/>
              <a:t>)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71119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42662" y="2677656"/>
            <a:ext cx="5870601" cy="126425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8000" dirty="0">
                <a:latin typeface="+mn-lt"/>
              </a:rPr>
              <a:t>THANK YOU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434919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721" y="1494585"/>
            <a:ext cx="9720729" cy="2852737"/>
          </a:xfrm>
        </p:spPr>
        <p:txBody>
          <a:bodyPr/>
          <a:lstStyle/>
          <a:p>
            <a:r>
              <a:rPr lang="en-US" dirty="0"/>
              <a:t>Backups</a:t>
            </a:r>
          </a:p>
        </p:txBody>
      </p:sp>
    </p:spTree>
    <p:extLst>
      <p:ext uri="{BB962C8B-B14F-4D97-AF65-F5344CB8AC3E}">
        <p14:creationId xmlns:p14="http://schemas.microsoft.com/office/powerpoint/2010/main" val="112433276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7980" y="279101"/>
            <a:ext cx="12192000" cy="1023841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Parallelized &amp; Distributed Analytics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4038" y="1905216"/>
            <a:ext cx="3860253" cy="1542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import – Delimited, Fixed, SAS, SPSS, OBDC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Variable creation &amp; transformation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Recode variables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Factor variables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Missing value handling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Sort, Merge, Split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Aggregate by category (means, sums)</a:t>
            </a:r>
          </a:p>
        </p:txBody>
      </p:sp>
      <p:sp>
        <p:nvSpPr>
          <p:cNvPr id="8" name="Rectangle 7"/>
          <p:cNvSpPr/>
          <p:nvPr/>
        </p:nvSpPr>
        <p:spPr>
          <a:xfrm>
            <a:off x="4428711" y="1905216"/>
            <a:ext cx="3578070" cy="109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Chi Square Test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Kendall Rank Correlation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Fisher’s Exact Test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Student’s t-Test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3761" y="1584872"/>
            <a:ext cx="2844397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ETL</a:t>
            </a:r>
          </a:p>
        </p:txBody>
      </p:sp>
      <p:pic>
        <p:nvPicPr>
          <p:cNvPr id="11" name="Picture 10" descr="Cube HiRe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5" y="1610262"/>
            <a:ext cx="598225" cy="3976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35444" y="1610987"/>
            <a:ext cx="3217495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Statistical Tests</a:t>
            </a:r>
          </a:p>
        </p:txBody>
      </p:sp>
      <p:pic>
        <p:nvPicPr>
          <p:cNvPr id="13" name="Picture 12" descr="HiRes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2" b="49100"/>
          <a:stretch/>
        </p:blipFill>
        <p:spPr>
          <a:xfrm>
            <a:off x="4310894" y="1600462"/>
            <a:ext cx="507928" cy="399657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8594552" y="3520016"/>
            <a:ext cx="4126952" cy="1095664"/>
            <a:chOff x="4141841" y="2800529"/>
            <a:chExt cx="4209706" cy="1117634"/>
          </a:xfrm>
        </p:grpSpPr>
        <p:sp>
          <p:nvSpPr>
            <p:cNvPr id="9" name="Rectangle 8"/>
            <p:cNvSpPr/>
            <p:nvPr/>
          </p:nvSpPr>
          <p:spPr>
            <a:xfrm>
              <a:off x="4517511" y="3209733"/>
              <a:ext cx="3834036" cy="708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Subsample (observations &amp;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Random Sampling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49524" y="2800529"/>
              <a:ext cx="1857727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Sampling</a:t>
              </a:r>
            </a:p>
          </p:txBody>
        </p:sp>
        <p:pic>
          <p:nvPicPr>
            <p:cNvPr id="16" name="Picture 15" descr="Missing PIece HiRes.jp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841" y="2853474"/>
              <a:ext cx="621736" cy="47527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865" y="3549692"/>
            <a:ext cx="4165010" cy="2629114"/>
            <a:chOff x="881" y="3445447"/>
            <a:chExt cx="4248527" cy="2681833"/>
          </a:xfrm>
        </p:grpSpPr>
        <p:sp>
          <p:nvSpPr>
            <p:cNvPr id="7" name="Rectangle 6"/>
            <p:cNvSpPr/>
            <p:nvPr/>
          </p:nvSpPr>
          <p:spPr>
            <a:xfrm>
              <a:off x="208127" y="3808130"/>
              <a:ext cx="4041281" cy="23191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Min / Max, Mean, Median (approx.)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Quantiles (approx.)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Standard Deviation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Variance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Correlation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Covariance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Sum of Squares (cross product matrix for set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Pairwise Cross tabs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Risk Ratio &amp; Odds Ratio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Cross-Tabulation of Data (standard tables &amp; long form)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Marginal Summaries of Cross Tabulations</a:t>
              </a:r>
            </a:p>
          </p:txBody>
        </p:sp>
        <p:pic>
          <p:nvPicPr>
            <p:cNvPr id="14" name="Picture 13" descr="Group Gears HiRes.jp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14" b="48986"/>
            <a:stretch/>
          </p:blipFill>
          <p:spPr>
            <a:xfrm>
              <a:off x="881" y="3445447"/>
              <a:ext cx="733583" cy="55974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04313" y="3457047"/>
              <a:ext cx="321230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pPr algn="ctr"/>
              <a:r>
                <a:rPr lang="en-US" sz="1866" dirty="0"/>
                <a:t>Descriptive Statistics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307930" y="2839995"/>
            <a:ext cx="4082616" cy="2978728"/>
            <a:chOff x="4394312" y="3508702"/>
            <a:chExt cx="4164481" cy="3038458"/>
          </a:xfrm>
        </p:grpSpPr>
        <p:sp>
          <p:nvSpPr>
            <p:cNvPr id="18" name="Rectangle 17"/>
            <p:cNvSpPr/>
            <p:nvPr/>
          </p:nvSpPr>
          <p:spPr>
            <a:xfrm>
              <a:off x="4517512" y="3911752"/>
              <a:ext cx="4041281" cy="2635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Sum of Squares (cross product matrix for set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Multiple Linear Regression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Generalized Linear Models (GLM)  exponential family distributions: binomial, Gaussian, inverse Gaussian, Poisson, Tweedie. Standard link functions: cauchit, identity, log, logit, probit. User defined distributions &amp; link functions.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Covariance &amp; Correlation Matrices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Logistic Regression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Predictions/scoring for models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Residuals for all models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32401" y="3531860"/>
              <a:ext cx="2901433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Predictive Statistics</a:t>
              </a:r>
            </a:p>
          </p:txBody>
        </p:sp>
        <p:pic>
          <p:nvPicPr>
            <p:cNvPr id="22" name="Picture 21" descr="Speech Bubbles HiRes.jpg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83" b="51138"/>
            <a:stretch/>
          </p:blipFill>
          <p:spPr>
            <a:xfrm>
              <a:off x="4394312" y="3508702"/>
              <a:ext cx="610498" cy="455043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8607027" y="2842096"/>
            <a:ext cx="3404322" cy="785453"/>
            <a:chOff x="8779615" y="4838709"/>
            <a:chExt cx="3472586" cy="801203"/>
          </a:xfrm>
        </p:grpSpPr>
        <p:sp>
          <p:nvSpPr>
            <p:cNvPr id="23" name="Rectangle 22"/>
            <p:cNvSpPr/>
            <p:nvPr/>
          </p:nvSpPr>
          <p:spPr>
            <a:xfrm>
              <a:off x="9119670" y="5199509"/>
              <a:ext cx="1554339" cy="4404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K-Means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50768" y="4884535"/>
              <a:ext cx="2901433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Clustering</a:t>
              </a:r>
            </a:p>
          </p:txBody>
        </p:sp>
        <p:pic>
          <p:nvPicPr>
            <p:cNvPr id="28" name="Picture 27" descr="HiRes.jpg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48" r="49838"/>
            <a:stretch/>
          </p:blipFill>
          <p:spPr>
            <a:xfrm>
              <a:off x="8779615" y="4838709"/>
              <a:ext cx="621736" cy="4792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8615904" y="1599038"/>
            <a:ext cx="3372062" cy="863476"/>
            <a:chOff x="8788670" y="143714"/>
            <a:chExt cx="3439679" cy="880790"/>
          </a:xfrm>
        </p:grpSpPr>
        <p:sp>
          <p:nvSpPr>
            <p:cNvPr id="24" name="Rectangle 23"/>
            <p:cNvSpPr/>
            <p:nvPr/>
          </p:nvSpPr>
          <p:spPr>
            <a:xfrm>
              <a:off x="9119671" y="558202"/>
              <a:ext cx="3108678" cy="466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Decision Trees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Decision Forests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Gradient Boosted Decision Trees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Naïve Bayes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26915" y="195525"/>
              <a:ext cx="279781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Machine Learning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88670" y="143714"/>
              <a:ext cx="621736" cy="44273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616291" y="4496603"/>
            <a:ext cx="3473260" cy="811454"/>
            <a:chOff x="8789065" y="3862702"/>
            <a:chExt cx="3542906" cy="827725"/>
          </a:xfrm>
        </p:grpSpPr>
        <p:sp>
          <p:nvSpPr>
            <p:cNvPr id="27" name="Rectangle 26"/>
            <p:cNvSpPr/>
            <p:nvPr/>
          </p:nvSpPr>
          <p:spPr>
            <a:xfrm>
              <a:off x="9326915" y="3862702"/>
              <a:ext cx="1968829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Simulation</a:t>
              </a:r>
            </a:p>
          </p:txBody>
        </p:sp>
        <p:pic>
          <p:nvPicPr>
            <p:cNvPr id="29" name="Picture 28" descr="Group Gears HiRes.jpg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82" t="46569"/>
            <a:stretch/>
          </p:blipFill>
          <p:spPr>
            <a:xfrm>
              <a:off x="8789065" y="3895608"/>
              <a:ext cx="605628" cy="510182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9092324" y="4224125"/>
              <a:ext cx="3239647" cy="466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Simulation (e.g. Monte Carlo)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Parallel Random Number Generation 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67464" y="1625850"/>
            <a:ext cx="4191820" cy="4545962"/>
            <a:chOff x="3200400" y="1371600"/>
            <a:chExt cx="3144311" cy="510540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344711" y="1371600"/>
              <a:ext cx="0" cy="5105400"/>
            </a:xfrm>
            <a:prstGeom prst="line">
              <a:avLst/>
            </a:prstGeom>
            <a:ln w="3175" cmpd="sng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200400" y="1371600"/>
              <a:ext cx="0" cy="5105400"/>
            </a:xfrm>
            <a:prstGeom prst="line">
              <a:avLst/>
            </a:prstGeom>
            <a:ln w="3175" cmpd="sng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9143568" y="5381555"/>
            <a:ext cx="2742811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Custom Parallelization </a:t>
            </a:r>
          </a:p>
        </p:txBody>
      </p:sp>
      <p:pic>
        <p:nvPicPr>
          <p:cNvPr id="38" name="Picture 5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34056" y="5397887"/>
            <a:ext cx="588690" cy="33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>
          <a:xfrm>
            <a:off x="8940398" y="5737102"/>
            <a:ext cx="3047568" cy="457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rxDataStep</a:t>
            </a:r>
            <a:endParaRPr lang="en-US" sz="1200" dirty="0">
              <a:solidFill>
                <a:schemeClr val="tx1"/>
              </a:solidFill>
            </a:endParaRPr>
          </a:p>
          <a:p>
            <a:pPr marL="380887" indent="-380887">
              <a:buFont typeface="Wingdings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rxExec</a:t>
            </a:r>
            <a:endParaRPr lang="en-US" sz="1200" dirty="0">
              <a:solidFill>
                <a:schemeClr val="tx1"/>
              </a:solidFill>
            </a:endParaRP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PEMA-R API</a:t>
            </a:r>
          </a:p>
          <a:p>
            <a:endParaRPr lang="en-US" sz="1200" dirty="0">
              <a:solidFill>
                <a:srgbClr val="8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13009" y="5725185"/>
            <a:ext cx="3505548" cy="781704"/>
            <a:chOff x="8963373" y="3086945"/>
            <a:chExt cx="3575842" cy="797379"/>
          </a:xfrm>
        </p:grpSpPr>
        <p:sp>
          <p:nvSpPr>
            <p:cNvPr id="31" name="TextBox 30"/>
            <p:cNvSpPr txBox="1"/>
            <p:nvPr/>
          </p:nvSpPr>
          <p:spPr>
            <a:xfrm>
              <a:off x="9326915" y="3086945"/>
              <a:ext cx="321230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Variable Selection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63373" y="3148294"/>
              <a:ext cx="414490" cy="326413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9016047" y="3443921"/>
              <a:ext cx="2718753" cy="44040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Stepwise Regression</a:t>
              </a:r>
            </a:p>
          </p:txBody>
        </p:sp>
      </p:grpSp>
      <p:sp>
        <p:nvSpPr>
          <p:cNvPr id="4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17008798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Portable across multiple platforms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2142" y="2094002"/>
            <a:ext cx="10888400" cy="4228677"/>
            <a:chOff x="421512" y="1533067"/>
            <a:chExt cx="10888400" cy="4228677"/>
          </a:xfrm>
        </p:grpSpPr>
        <p:grpSp>
          <p:nvGrpSpPr>
            <p:cNvPr id="7" name="Group 6"/>
            <p:cNvGrpSpPr/>
            <p:nvPr/>
          </p:nvGrpSpPr>
          <p:grpSpPr>
            <a:xfrm>
              <a:off x="574476" y="1545843"/>
              <a:ext cx="4713923" cy="3770655"/>
              <a:chOff x="1196911" y="1091941"/>
              <a:chExt cx="3536445" cy="2758588"/>
            </a:xfrm>
            <a:solidFill>
              <a:schemeClr val="bg1"/>
            </a:solidFill>
          </p:grpSpPr>
          <p:sp>
            <p:nvSpPr>
              <p:cNvPr id="44" name="Cube 43"/>
              <p:cNvSpPr/>
              <p:nvPr/>
            </p:nvSpPr>
            <p:spPr>
              <a:xfrm>
                <a:off x="1898341" y="1091941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5" name="Cube 44"/>
              <p:cNvSpPr/>
              <p:nvPr/>
            </p:nvSpPr>
            <p:spPr>
              <a:xfrm>
                <a:off x="1717358" y="1285892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6" name="Cube 45"/>
              <p:cNvSpPr/>
              <p:nvPr/>
            </p:nvSpPr>
            <p:spPr>
              <a:xfrm>
                <a:off x="1540208" y="1479843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1373517" y="1664269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8" name="Cube 47"/>
              <p:cNvSpPr/>
              <p:nvPr/>
            </p:nvSpPr>
            <p:spPr>
              <a:xfrm>
                <a:off x="1196911" y="1867746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</p:grpSp>
        <p:sp>
          <p:nvSpPr>
            <p:cNvPr id="8" name="Rectangle 67"/>
            <p:cNvSpPr>
              <a:spLocks noChangeArrowheads="1"/>
            </p:cNvSpPr>
            <p:nvPr/>
          </p:nvSpPr>
          <p:spPr bwMode="auto">
            <a:xfrm>
              <a:off x="684722" y="3059538"/>
              <a:ext cx="3022940" cy="400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69" tIns="60934" rIns="121869" bIns="60934">
              <a:spAutoFit/>
            </a:bodyPr>
            <a:lstStyle/>
            <a:p>
              <a:pPr algn="ctr" defTabSz="896386">
                <a:lnSpc>
                  <a:spcPct val="90000"/>
                </a:lnSpc>
                <a:spcBef>
                  <a:spcPts val="800"/>
                </a:spcBef>
                <a:spcAft>
                  <a:spcPts val="400"/>
                </a:spcAft>
                <a:buClr>
                  <a:srgbClr val="F15D22"/>
                </a:buClr>
              </a:pPr>
              <a:r>
                <a:rPr lang="en-US" sz="1961" kern="0" dirty="0">
                  <a:solidFill>
                    <a:sysClr val="windowText" lastClr="000000"/>
                  </a:solidFill>
                </a:rPr>
                <a:t>R Server portfolio</a:t>
              </a:r>
              <a:endParaRPr lang="en-US" sz="1371" kern="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156751" y="1533067"/>
              <a:ext cx="6153161" cy="782269"/>
              <a:chOff x="5460871" y="1596764"/>
              <a:chExt cx="6276545" cy="797955"/>
            </a:xfrm>
          </p:grpSpPr>
          <p:sp>
            <p:nvSpPr>
              <p:cNvPr id="40" name="Rectangle 67"/>
              <p:cNvSpPr>
                <a:spLocks noChangeArrowheads="1"/>
              </p:cNvSpPr>
              <p:nvPr/>
            </p:nvSpPr>
            <p:spPr bwMode="auto">
              <a:xfrm>
                <a:off x="5969752" y="1775948"/>
                <a:ext cx="2408883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Cloud</a:t>
                </a:r>
                <a:endParaRPr lang="en-US" sz="1371" kern="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>
                <a:off x="5460871" y="1979967"/>
                <a:ext cx="485138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Pentagon 41"/>
              <p:cNvSpPr/>
              <p:nvPr/>
            </p:nvSpPr>
            <p:spPr bwMode="auto">
              <a:xfrm flipH="1">
                <a:off x="9016733" y="1596764"/>
                <a:ext cx="2720683" cy="797955"/>
              </a:xfrm>
              <a:prstGeom prst="homePlate">
                <a:avLst>
                  <a:gd name="adj" fmla="val 14402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Windows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Linux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HDInsight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6891454" y="1979967"/>
                <a:ext cx="2125279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4478244" y="3974022"/>
              <a:ext cx="6831666" cy="579418"/>
              <a:chOff x="4768759" y="4086665"/>
              <a:chExt cx="6968655" cy="591037"/>
            </a:xfrm>
          </p:grpSpPr>
          <p:sp>
            <p:nvSpPr>
              <p:cNvPr id="36" name="Pentagon 35"/>
              <p:cNvSpPr/>
              <p:nvPr/>
            </p:nvSpPr>
            <p:spPr bwMode="auto">
              <a:xfrm flipH="1">
                <a:off x="9016731" y="4086665"/>
                <a:ext cx="2720683" cy="591037"/>
              </a:xfrm>
              <a:prstGeom prst="homePlate">
                <a:avLst>
                  <a:gd name="adj" fmla="val 20266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 EE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 SE</a:t>
                </a: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4768759" y="4427115"/>
                <a:ext cx="117725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67"/>
              <p:cNvSpPr>
                <a:spLocks noChangeArrowheads="1"/>
              </p:cNvSpPr>
              <p:nvPr/>
            </p:nvSpPr>
            <p:spPr bwMode="auto">
              <a:xfrm>
                <a:off x="5987178" y="4223096"/>
                <a:ext cx="1204442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RDBMS</a:t>
                </a:r>
                <a:endParaRPr lang="en-US" sz="1371" kern="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39" name="Straight Connector 38"/>
              <p:cNvCxnSpPr>
                <a:endCxn id="36" idx="3"/>
              </p:cNvCxnSpPr>
              <p:nvPr/>
            </p:nvCxnSpPr>
            <p:spPr>
              <a:xfrm flipV="1">
                <a:off x="7081024" y="4382184"/>
                <a:ext cx="1935707" cy="685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4230723" y="4653690"/>
              <a:ext cx="7079187" cy="662809"/>
              <a:chOff x="4516275" y="4690752"/>
              <a:chExt cx="7221139" cy="676100"/>
            </a:xfrm>
          </p:grpSpPr>
          <p:sp>
            <p:nvSpPr>
              <p:cNvPr id="32" name="Pentagon 31"/>
              <p:cNvSpPr/>
              <p:nvPr/>
            </p:nvSpPr>
            <p:spPr bwMode="auto">
              <a:xfrm flipH="1">
                <a:off x="9016731" y="4690752"/>
                <a:ext cx="2720683" cy="676100"/>
              </a:xfrm>
              <a:prstGeom prst="homePlate">
                <a:avLst>
                  <a:gd name="adj" fmla="val 20266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Windows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Linux (Ubuntu, SUSE, </a:t>
                </a:r>
                <a:r>
                  <a:rPr lang="en-US" sz="1568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RedHat</a:t>
                </a: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)</a:t>
                </a:r>
              </a:p>
            </p:txBody>
          </p:sp>
          <p:sp>
            <p:nvSpPr>
              <p:cNvPr id="33" name="Rectangle 125"/>
              <p:cNvSpPr>
                <a:spLocks noChangeArrowheads="1"/>
              </p:cNvSpPr>
              <p:nvPr/>
            </p:nvSpPr>
            <p:spPr bwMode="auto">
              <a:xfrm>
                <a:off x="5987178" y="4782251"/>
                <a:ext cx="3341355" cy="408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Desktops &amp;</a:t>
                </a:r>
                <a:r>
                  <a:rPr lang="en-US" sz="1371" kern="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Servers</a:t>
                </a: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 flipV="1">
                <a:off x="4516275" y="4981105"/>
                <a:ext cx="1470903" cy="1033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8396062" y="4985641"/>
                <a:ext cx="620669" cy="126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4930580" y="2401186"/>
              <a:ext cx="6379331" cy="790733"/>
              <a:chOff x="5230166" y="2482291"/>
              <a:chExt cx="6507250" cy="80658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5230166" y="2896429"/>
                <a:ext cx="715842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158"/>
              <p:cNvSpPr>
                <a:spLocks noChangeArrowheads="1"/>
              </p:cNvSpPr>
              <p:nvPr/>
            </p:nvSpPr>
            <p:spPr bwMode="auto">
              <a:xfrm>
                <a:off x="5987178" y="2692411"/>
                <a:ext cx="2408884" cy="402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0" kern="0" dirty="0">
                    <a:solidFill>
                      <a:sysClr val="windowText" lastClr="000000"/>
                    </a:solidFill>
                  </a:rPr>
                  <a:t>Hadoop &amp; Spark </a:t>
                </a:r>
              </a:p>
            </p:txBody>
          </p:sp>
          <p:sp>
            <p:nvSpPr>
              <p:cNvPr id="30" name="Pentagon 29"/>
              <p:cNvSpPr/>
              <p:nvPr/>
            </p:nvSpPr>
            <p:spPr bwMode="auto">
              <a:xfrm flipH="1">
                <a:off x="9016733" y="2482291"/>
                <a:ext cx="2720683" cy="806589"/>
              </a:xfrm>
              <a:prstGeom prst="homePlate">
                <a:avLst>
                  <a:gd name="adj" fmla="val 14402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Hortonworks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Cloudera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MapR</a:t>
                </a:r>
              </a:p>
            </p:txBody>
          </p:sp>
          <p:cxnSp>
            <p:nvCxnSpPr>
              <p:cNvPr id="31" name="Straight Connector 30"/>
              <p:cNvCxnSpPr>
                <a:cxnSpLocks/>
                <a:endCxn id="30" idx="3"/>
              </p:cNvCxnSpPr>
              <p:nvPr/>
            </p:nvCxnSpPr>
            <p:spPr>
              <a:xfrm flipV="1">
                <a:off x="8195593" y="2885586"/>
                <a:ext cx="821140" cy="10843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4680282" y="3291552"/>
              <a:ext cx="6629628" cy="579418"/>
              <a:chOff x="4974849" y="3334755"/>
              <a:chExt cx="6762566" cy="591037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974849" y="3625943"/>
                <a:ext cx="994903" cy="8661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153"/>
              <p:cNvSpPr>
                <a:spLocks noChangeArrowheads="1"/>
              </p:cNvSpPr>
              <p:nvPr/>
            </p:nvSpPr>
            <p:spPr bwMode="auto">
              <a:xfrm>
                <a:off x="5987178" y="3426254"/>
                <a:ext cx="2408884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EDW</a:t>
                </a:r>
              </a:p>
            </p:txBody>
          </p:sp>
          <p:sp>
            <p:nvSpPr>
              <p:cNvPr id="26" name="Pentagon 25"/>
              <p:cNvSpPr/>
              <p:nvPr/>
            </p:nvSpPr>
            <p:spPr bwMode="auto">
              <a:xfrm flipH="1">
                <a:off x="9016732" y="3334755"/>
                <a:ext cx="2720683" cy="591037"/>
              </a:xfrm>
              <a:prstGeom prst="homePlate">
                <a:avLst>
                  <a:gd name="adj" fmla="val 19814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Teradata Database</a:t>
                </a: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6822265" y="3624853"/>
                <a:ext cx="2194468" cy="25225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84"/>
            <p:cNvGrpSpPr>
              <a:grpSpLocks/>
            </p:cNvGrpSpPr>
            <p:nvPr/>
          </p:nvGrpSpPr>
          <p:grpSpPr bwMode="auto">
            <a:xfrm>
              <a:off x="421512" y="3027786"/>
              <a:ext cx="3758134" cy="2733958"/>
              <a:chOff x="3015597" y="1913085"/>
              <a:chExt cx="2818850" cy="2051553"/>
            </a:xfrm>
          </p:grpSpPr>
          <p:sp>
            <p:nvSpPr>
              <p:cNvPr id="15" name="Cube 14"/>
              <p:cNvSpPr/>
              <p:nvPr/>
            </p:nvSpPr>
            <p:spPr>
              <a:xfrm>
                <a:off x="3015597" y="2300996"/>
                <a:ext cx="457200" cy="1663642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R+CRAN</a:t>
                </a:r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3415655" y="2300996"/>
                <a:ext cx="457200" cy="1663642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Microsoft R Client</a:t>
                </a:r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3829825" y="3497799"/>
                <a:ext cx="2004622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ScaleR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3825064" y="3105589"/>
                <a:ext cx="2004621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ConnectR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3825064" y="2700678"/>
                <a:ext cx="2004621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DistributedR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3829825" y="2300530"/>
                <a:ext cx="1999860" cy="457312"/>
              </a:xfrm>
              <a:prstGeom prst="cub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Operationalization</a:t>
                </a:r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3015597" y="1913085"/>
                <a:ext cx="2814088" cy="457312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/>
                <a:r>
                  <a:rPr lang="en-US" sz="1765" kern="0" dirty="0">
                    <a:solidFill>
                      <a:schemeClr val="tx1"/>
                    </a:solidFill>
                  </a:rPr>
                  <a:t>R Server Technology</a:t>
                </a: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4543375" y="5844020"/>
            <a:ext cx="2981130" cy="800120"/>
            <a:chOff x="4543375" y="5844020"/>
            <a:chExt cx="2981130" cy="800120"/>
          </a:xfrm>
        </p:grpSpPr>
        <p:sp>
          <p:nvSpPr>
            <p:cNvPr id="4" name="Speech Bubble: Rectangle with Corners Rounded 3"/>
            <p:cNvSpPr/>
            <p:nvPr/>
          </p:nvSpPr>
          <p:spPr bwMode="auto">
            <a:xfrm>
              <a:off x="4585336" y="5844020"/>
              <a:ext cx="2704839" cy="775592"/>
            </a:xfrm>
            <a:prstGeom prst="wedgeRoundRectCallout">
              <a:avLst>
                <a:gd name="adj1" fmla="val -93394"/>
                <a:gd name="adj2" fmla="val -19453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543375" y="5879735"/>
              <a:ext cx="2981130" cy="76440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provides fully-parallelized analytics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08874" y="5859909"/>
            <a:ext cx="3044072" cy="803606"/>
            <a:chOff x="4608874" y="5859909"/>
            <a:chExt cx="3044072" cy="803606"/>
          </a:xfrm>
        </p:grpSpPr>
        <p:sp>
          <p:nvSpPr>
            <p:cNvPr id="49" name="Speech Bubble: Rectangle with Corners Rounded 48"/>
            <p:cNvSpPr/>
            <p:nvPr/>
          </p:nvSpPr>
          <p:spPr bwMode="auto">
            <a:xfrm>
              <a:off x="4650989" y="5887923"/>
              <a:ext cx="2704839" cy="775592"/>
            </a:xfrm>
            <a:prstGeom prst="wedgeRoundRectCallout">
              <a:avLst>
                <a:gd name="adj1" fmla="val -94630"/>
                <a:gd name="adj2" fmla="val -87028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4608874" y="5859909"/>
              <a:ext cx="3044072" cy="79212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high-speed and direct connectors to HDFS, Teradata, SAS and etc.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591668" y="5899289"/>
            <a:ext cx="3094043" cy="813455"/>
            <a:chOff x="4591668" y="5899289"/>
            <a:chExt cx="3094043" cy="813455"/>
          </a:xfrm>
        </p:grpSpPr>
        <p:sp>
          <p:nvSpPr>
            <p:cNvPr id="51" name="Speech Bubble: Rectangle with Corners Rounded 50"/>
            <p:cNvSpPr/>
            <p:nvPr/>
          </p:nvSpPr>
          <p:spPr bwMode="auto">
            <a:xfrm>
              <a:off x="4719462" y="5937152"/>
              <a:ext cx="2704839" cy="775592"/>
            </a:xfrm>
            <a:prstGeom prst="wedgeRoundRectCallout">
              <a:avLst>
                <a:gd name="adj1" fmla="val -90095"/>
                <a:gd name="adj2" fmla="val -161792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4591668" y="5899289"/>
              <a:ext cx="3094043" cy="80812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includes distributed computing framework and cross-platform portability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650989" y="5969574"/>
            <a:ext cx="3057823" cy="804454"/>
            <a:chOff x="4650989" y="5969574"/>
            <a:chExt cx="3057823" cy="804454"/>
          </a:xfrm>
        </p:grpSpPr>
        <p:sp>
          <p:nvSpPr>
            <p:cNvPr id="52" name="Speech Bubble: Rectangle with Corners Rounded 51"/>
            <p:cNvSpPr/>
            <p:nvPr/>
          </p:nvSpPr>
          <p:spPr bwMode="auto">
            <a:xfrm>
              <a:off x="4786271" y="5980064"/>
              <a:ext cx="2704839" cy="775592"/>
            </a:xfrm>
            <a:prstGeom prst="wedgeRoundRectCallout">
              <a:avLst>
                <a:gd name="adj1" fmla="val -82262"/>
                <a:gd name="adj2" fmla="val -236556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650989" y="5969574"/>
              <a:ext cx="3057823" cy="80445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“</a:t>
              </a:r>
              <a:r>
                <a:rPr lang="en-US" sz="1400" b="1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mrsdeploy</a:t>
              </a: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” establishes remote execution and publishes &amp; manages web services</a:t>
              </a:r>
            </a:p>
          </p:txBody>
        </p:sp>
      </p:grpSp>
      <p:sp>
        <p:nvSpPr>
          <p:cNvPr id="60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8463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 err="1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ScaleR</a:t>
            </a:r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</a:rPr>
              <a:t>: </a:t>
            </a:r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parallel + Big Data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9669" y="1480457"/>
            <a:ext cx="12052662" cy="4963886"/>
            <a:chOff x="179361" y="1474979"/>
            <a:chExt cx="11745720" cy="4669948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3789" y="2711639"/>
              <a:ext cx="3265283" cy="226058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361" y="1474979"/>
              <a:ext cx="5959008" cy="3208698"/>
            </a:xfrm>
            <a:prstGeom prst="rect">
              <a:avLst/>
            </a:prstGeom>
          </p:spPr>
        </p:pic>
        <p:sp>
          <p:nvSpPr>
            <p:cNvPr id="52" name="Bent-Up Arrow 51"/>
            <p:cNvSpPr/>
            <p:nvPr/>
          </p:nvSpPr>
          <p:spPr>
            <a:xfrm rot="10800000" flipH="1">
              <a:off x="6451487" y="1827698"/>
              <a:ext cx="778557" cy="685703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Bent-Up Arrow 52"/>
            <p:cNvSpPr/>
            <p:nvPr/>
          </p:nvSpPr>
          <p:spPr>
            <a:xfrm rot="16200000" flipH="1" flipV="1">
              <a:off x="8153391" y="5108524"/>
              <a:ext cx="605380" cy="643213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53854" y="4889150"/>
              <a:ext cx="5862224" cy="550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Stream data into blocks</a:t>
              </a:r>
              <a:r>
                <a:rPr lang="en-GB" sz="1568" kern="0" dirty="0">
                  <a:solidFill>
                    <a:sysClr val="windowText" lastClr="000000"/>
                  </a:solidFill>
                </a:rPr>
                <a:t> from sources: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Hive tables, CSV, Parquet, XDF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ODBC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SQL Server.</a:t>
              </a:r>
              <a:r>
                <a:rPr lang="en-GB" sz="1568" kern="0" dirty="0">
                  <a:solidFill>
                    <a:sysClr val="windowText" lastClr="000000"/>
                  </a:solidFill>
                </a:rPr>
                <a:t> </a:t>
              </a:r>
              <a:endParaRPr kumimoji="0" lang="en-GB" sz="156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406282" y="1747113"/>
              <a:ext cx="2742811" cy="814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Our ScaleR algorithms work inside multiple cores / nodes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in parallel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at high speed 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029892" y="5088884"/>
              <a:ext cx="2895189" cy="105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Interim results are collected and combined analytically to produce the output on the entire data set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53854" y="5571647"/>
              <a:ext cx="5862224" cy="5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XDF file format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is optimised to work with the ScaleR library and significantly speeds up iterative algorithm processing.  </a:t>
              </a:r>
            </a:p>
          </p:txBody>
        </p:sp>
      </p:grpSp>
      <p:sp>
        <p:nvSpPr>
          <p:cNvPr id="13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39068015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024531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Write Once - Deploy Anywhere</a:t>
            </a:r>
            <a:endParaRPr lang="en-US" sz="4705" b="1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26720" y="1461784"/>
            <a:ext cx="111784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GB" sz="2000" kern="0" dirty="0">
                <a:solidFill>
                  <a:sysClr val="windowText" lastClr="000000"/>
                </a:solidFill>
              </a:rPr>
              <a:t>ScaleR models can be deployed </a:t>
            </a:r>
            <a:r>
              <a:rPr lang="en-GB" sz="2000" kern="0" dirty="0">
                <a:solidFill>
                  <a:srgbClr val="FF0000"/>
                </a:solidFill>
              </a:rPr>
              <a:t>from a server or edge node to run in Spark</a:t>
            </a:r>
            <a:r>
              <a:rPr lang="en-GB" sz="2000" kern="0" dirty="0">
                <a:solidFill>
                  <a:schemeClr val="accent2"/>
                </a:solidFill>
              </a:rPr>
              <a:t>/Hadoop</a:t>
            </a:r>
            <a:r>
              <a:rPr lang="en-GB" sz="2000" kern="0" dirty="0">
                <a:solidFill>
                  <a:srgbClr val="FF0000"/>
                </a:solidFill>
              </a:rPr>
              <a:t> </a:t>
            </a:r>
            <a:r>
              <a:rPr lang="en-GB" sz="2000" kern="0" dirty="0">
                <a:solidFill>
                  <a:sysClr val="windowText" lastClr="000000"/>
                </a:solidFill>
              </a:rPr>
              <a:t>without any functional R model re-coding.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062" y="2160631"/>
            <a:ext cx="11784726" cy="4482259"/>
            <a:chOff x="883" y="2160739"/>
            <a:chExt cx="12174130" cy="4522388"/>
          </a:xfrm>
        </p:grpSpPr>
        <p:sp>
          <p:nvSpPr>
            <p:cNvPr id="87" name="Pentagon 86"/>
            <p:cNvSpPr/>
            <p:nvPr/>
          </p:nvSpPr>
          <p:spPr bwMode="auto">
            <a:xfrm>
              <a:off x="39788" y="2918382"/>
              <a:ext cx="1916077" cy="1420035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Content Placeholder 6"/>
            <p:cNvSpPr txBox="1">
              <a:spLocks/>
            </p:cNvSpPr>
            <p:nvPr/>
          </p:nvSpPr>
          <p:spPr bwMode="auto">
            <a:xfrm>
              <a:off x="7161635" y="2471272"/>
              <a:ext cx="5013378" cy="209945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c="http://schemas.openxmlformats.org/markup-compatibility/2006" xmlns:mv="urn:schemas-microsoft-com:mac:vml" xmlns:ma14="http://schemas.microsoft.com/office/mac/drawingml/2011/main" xmlns="" val="1"/>
              </a:ext>
            </a:extLst>
          </p:spPr>
          <p:txBody>
            <a:bodyPr vert="horz" wrap="square" lIns="182880" tIns="146304" rIns="182880" bIns="146304" numCol="1" anchor="t" anchorCtr="0" compatLnSpc="1">
              <a:prstTxWarp prst="textNoShape">
                <a:avLst/>
              </a:prstTxWarp>
              <a:noAutofit/>
            </a:bodyPr>
            <a:lstStyle>
              <a:lvl1pPr marL="336145" indent="-336145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3921" kern="12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marL="572691" indent="-236546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2353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784338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1961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008435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1232531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SETUP SPARK/HADOOP ENVIRONMENT VARIABLES ###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mySparkCC &lt;- </a:t>
              </a: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RxSpark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()                 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myHadoopCC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 &lt;-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RxHadoopMR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()</a:t>
              </a:r>
            </a:p>
            <a:p>
              <a:pPr marL="0" indent="0">
                <a:buNone/>
              </a:pPr>
              <a:endParaRPr lang="en-GB" sz="1099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HADOOP COMPUTE CONTEXT ###</a:t>
              </a:r>
            </a:p>
            <a:p>
              <a:pPr marL="0" indent="0">
                <a:buNone/>
              </a:pP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rxSetComputeContext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(</a:t>
              </a: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mySparkCC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)</a:t>
              </a:r>
              <a:r>
                <a:rPr lang="en-GB" sz="900" b="1" dirty="0">
                  <a:latin typeface="+mn-lt"/>
                  <a:cs typeface="Courier New" panose="02070309020205020404" pitchFamily="49" charset="0"/>
                </a:rPr>
                <a:t>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rxSetComputeContext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(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myHadoopCC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)</a:t>
              </a:r>
            </a:p>
            <a:p>
              <a:pPr marL="0" indent="0">
                <a:buNone/>
              </a:pPr>
              <a:endParaRPr lang="en-GB" sz="1099" b="1" dirty="0">
                <a:solidFill>
                  <a:schemeClr val="accent2"/>
                </a:solidFill>
                <a:latin typeface="+mn-lt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CREATE HDFS, DIRECTORY AND FILE OBJECTS ###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hdfsFS &lt;- RxHdfsFileSystem()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AirlineDataSet &lt;- RxXdfData(“airline_20MM.xdf”, </a:t>
              </a:r>
              <a:r>
                <a:rPr lang="en-GB" sz="1099" b="1" dirty="0">
                  <a:latin typeface="+mn-lt"/>
                  <a:cs typeface="Courier New" panose="02070309020205020404" pitchFamily="49" charset="0"/>
                </a:rPr>
                <a:t>			   </a:t>
              </a: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fileSystem = 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hdfsFS</a:t>
              </a: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345274" y="5006513"/>
              <a:ext cx="8365572" cy="16766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  <a:effectLst/>
          </p:spPr>
          <p:txBody>
            <a:bodyPr wrap="square">
              <a:spAutoFit/>
            </a:bodyPr>
            <a:lstStyle/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ANALYTICAL PROCESSING ###</a:t>
              </a: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Statistical Summary of the data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rxSummary( ~ ArrDelay + DayOfWeek, data = AirlineDataSet, reportProgress = 1)</a:t>
              </a:r>
            </a:p>
            <a:p>
              <a:pPr marL="305951" lvl="1" defTabSz="932597"/>
              <a:endParaRPr lang="en-GB" sz="816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CrossTab the data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rxCrossTabs(</a:t>
              </a:r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ArrDelay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~ DayOfWeek, data = AirlineDataSet, means = T)</a:t>
              </a:r>
            </a:p>
            <a:p>
              <a:pPr marL="305951" lvl="1" defTabSz="932597"/>
              <a:endParaRPr lang="en-GB" sz="816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Linear model and plot</a:t>
              </a:r>
            </a:p>
            <a:p>
              <a:pPr marL="305951" lvl="1" defTabSz="932597"/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hdfsXdfArrLateLinMod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&lt;- rxLinMod(ArrDelay ~ DayOfWeek + CRSDepTime, data = AirlineDataSet) 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plot(</a:t>
              </a:r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hdfsXdfArrLateLinMod$coefficients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994771" y="2471271"/>
              <a:ext cx="4965856" cy="2118063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  <p:txBody>
            <a:bodyPr wrap="square">
              <a:noAutofit/>
            </a:bodyPr>
            <a:lstStyle/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SETUP LOCAL ENVIRONMENT VARIABLES ###</a:t>
              </a:r>
            </a:p>
            <a:p>
              <a:pPr marL="0" lvl="1"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myLocalCC &lt;- “localpar”</a:t>
              </a:r>
            </a:p>
            <a:p>
              <a:pPr defTabSz="932597"/>
              <a:endParaRPr lang="en-GB" sz="1099" b="1" kern="0" dirty="0">
                <a:solidFill>
                  <a:srgbClr val="FF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LOCAL COMPUTE CONTEXT ###</a:t>
              </a:r>
            </a:p>
            <a:p>
              <a:pPr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</a:t>
              </a:r>
              <a:r>
                <a:rPr lang="en-GB" sz="1099" b="1" kern="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rxSetComputeContext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(</a:t>
              </a:r>
              <a:r>
                <a:rPr lang="en-GB" sz="1099" b="1" kern="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myLocalCC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)</a:t>
              </a:r>
            </a:p>
            <a:p>
              <a:pPr defTabSz="932597"/>
              <a:endParaRPr lang="en-GB" sz="900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endParaRPr lang="en-GB" sz="900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CREATE LINUX, DIRECTORY AND FILE OBJECTS ###</a:t>
              </a:r>
            </a:p>
            <a:p>
              <a:pPr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linuxFS &lt;- RxNativeFileSystem( )</a:t>
              </a: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AirlineDataSet &lt;- RxXdfData(“airline_20MM.xdf”, </a:t>
              </a: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		    fileSystem = 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linuxFS</a:t>
              </a:r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)</a:t>
              </a:r>
            </a:p>
            <a:p>
              <a:pPr defTabSz="932597"/>
              <a:endParaRPr lang="en-GB" sz="1099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86582" y="2179097"/>
              <a:ext cx="5177164" cy="31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GB" sz="1400" kern="0" dirty="0">
                  <a:solidFill>
                    <a:sysClr val="windowText" lastClr="000000"/>
                  </a:solidFill>
                </a:rPr>
                <a:t>Local Parallel processing - </a:t>
              </a:r>
              <a:r>
                <a:rPr lang="en-GB" sz="1400" b="1" kern="0" dirty="0">
                  <a:solidFill>
                    <a:srgbClr val="FF0000"/>
                  </a:solidFill>
                </a:rPr>
                <a:t>Linux or Windows 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069202" y="2160739"/>
              <a:ext cx="3341355" cy="31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GB" sz="1400" kern="0" dirty="0">
                  <a:solidFill>
                    <a:sysClr val="windowText" lastClr="000000"/>
                  </a:solidFill>
                </a:rPr>
                <a:t>In – </a:t>
              </a:r>
              <a:r>
                <a:rPr lang="en-GB" sz="1400" b="1" kern="0" dirty="0">
                  <a:solidFill>
                    <a:srgbClr val="FF0000"/>
                  </a:solidFill>
                </a:rPr>
                <a:t>Spark</a:t>
              </a:r>
              <a:r>
                <a:rPr lang="en-GB" sz="1400" b="1" kern="0" dirty="0">
                  <a:solidFill>
                    <a:schemeClr val="accent2"/>
                  </a:solidFill>
                </a:rPr>
                <a:t>/Hadoop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83" y="2991387"/>
              <a:ext cx="1792879" cy="1148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GB" sz="1700" kern="0" dirty="0">
                  <a:solidFill>
                    <a:schemeClr val="bg1"/>
                  </a:solidFill>
                </a:rPr>
                <a:t>Compute context R script - sets where the model will run</a:t>
              </a:r>
            </a:p>
          </p:txBody>
        </p:sp>
        <p:sp>
          <p:nvSpPr>
            <p:cNvPr id="94" name="Pentagon 93"/>
            <p:cNvSpPr/>
            <p:nvPr/>
          </p:nvSpPr>
          <p:spPr bwMode="auto">
            <a:xfrm>
              <a:off x="1086577" y="5065005"/>
              <a:ext cx="2081832" cy="1420035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39851" y="5068561"/>
              <a:ext cx="1938770" cy="14129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GB" sz="1700" kern="0" dirty="0">
                  <a:solidFill>
                    <a:schemeClr val="bg1"/>
                  </a:solidFill>
                </a:rPr>
                <a:t>Functional model R script – does not need to change to run in Spark </a:t>
              </a:r>
            </a:p>
          </p:txBody>
        </p:sp>
        <p:cxnSp>
          <p:nvCxnSpPr>
            <p:cNvPr id="96" name="Elbow Connector 95"/>
            <p:cNvCxnSpPr>
              <a:stCxn id="90" idx="2"/>
              <a:endCxn id="89" idx="0"/>
            </p:cNvCxnSpPr>
            <p:nvPr/>
          </p:nvCxnSpPr>
          <p:spPr>
            <a:xfrm rot="16200000" flipH="1">
              <a:off x="5794291" y="3272743"/>
              <a:ext cx="417178" cy="3050361"/>
            </a:xfrm>
            <a:prstGeom prst="bentConnector3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88" idx="2"/>
              <a:endCxn id="89" idx="0"/>
            </p:cNvCxnSpPr>
            <p:nvPr/>
          </p:nvCxnSpPr>
          <p:spPr>
            <a:xfrm rot="5400000">
              <a:off x="8380302" y="3718490"/>
              <a:ext cx="435783" cy="214026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33339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Couple of scalable R solutions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9039" y="1657979"/>
            <a:ext cx="10515600" cy="4906944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 packages for distributed computing [</a:t>
            </a:r>
            <a:r>
              <a:rPr lang="en-US" sz="3200" dirty="0">
                <a:solidFill>
                  <a:schemeClr val="accent2"/>
                </a:solidFill>
                <a:latin typeface="+mn-lt"/>
              </a:rPr>
              <a:t>Hands-on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]</a:t>
            </a:r>
          </a:p>
          <a:p>
            <a:pPr lvl="2"/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</a:p>
          <a:p>
            <a:pPr lvl="2"/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sparklyr</a:t>
            </a:r>
          </a:p>
          <a:p>
            <a:pPr lvl="2"/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RevoScaleR</a:t>
            </a:r>
            <a:r>
              <a:rPr lang="en-US" sz="2400" dirty="0">
                <a:solidFill>
                  <a:schemeClr val="accent2"/>
                </a:solidFill>
              </a:rPr>
              <a:t> (Microsoft R Server)</a:t>
            </a:r>
          </a:p>
          <a:p>
            <a:pPr lvl="2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h2o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more!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 packages with big data support on single machines</a:t>
            </a:r>
          </a:p>
          <a:p>
            <a:pPr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bigmemory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project</a:t>
            </a:r>
          </a:p>
          <a:p>
            <a:pPr lvl="2"/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related packages</a:t>
            </a:r>
          </a:p>
          <a:p>
            <a:pPr lvl="2"/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doParallel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doSNOW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doNWS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backends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9257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401226"/>
            <a:ext cx="12191999" cy="2571874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Hands-on Tutorials w/ 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Presentations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r>
              <a:rPr lang="en-US" sz="4000" dirty="0">
                <a:solidFill>
                  <a:schemeClr val="accent2"/>
                </a:solidFill>
                <a:latin typeface="Segoe UI" panose="020B0502040204020203" pitchFamily="34" charset="0"/>
              </a:rPr>
              <a:t>Part I:  SparkR and sparklyr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</a:rPr>
              <a:t>[75 mins]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82453" y="5424510"/>
            <a:ext cx="23489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Katherine Zhao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Debraj GuhaThakurta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Srini Kumar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Hang Zhang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32723" y="6286285"/>
            <a:ext cx="3326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Acknowledgement: Ali-Kazim Zaidi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9952" y="1957465"/>
            <a:ext cx="12191999" cy="2571874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marL="0" marR="0" lvl="0" indent="0" algn="ctr" defTabSz="91350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-100" normalizeH="0" baseline="0" noProof="0" dirty="0">
              <a:ln w="3175"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ＭＳ Ｐゴシック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907750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8E9A9C3-9781-452A-B202-E941F0285C8C}"/>
  <p:tag name="ATHENA.CUSTOMXMLCONTENT" val="&lt;?xml version=&quot;1.0&quot;?&gt;&lt;athena xmlns=&quot;http://schemas.microsoft.com/edu/athena&quot; version=&quot;0.1.4983.0&quot;&gt;&lt;timings duration=&quot;112202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1823715-C171-498A-8DB3-62A98E8D1D63}"/>
  <p:tag name="ATHENA.CUSTOMXMLCONTENT" val="&lt;?xml version=&quot;1.0&quot;?&gt;&lt;athena xmlns=&quot;http://schemas.microsoft.com/edu/athena&quot; version=&quot;0.1.4983.0&quot;&gt;&lt;media streamable=&quot;true&quot; recordStart=&quot;0&quot; recordEnd=&quot;112202&quot; recordLength=&quot;112268&quot; audioOnly=&quot;true&quot; start=&quot;0&quot; end=&quot;112202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FY15 Enterprise identity theme">
  <a:themeElements>
    <a:clrScheme name="Custom 6">
      <a:dk1>
        <a:srgbClr val="505050"/>
      </a:dk1>
      <a:lt1>
        <a:sysClr val="window" lastClr="FFFFFF"/>
      </a:lt1>
      <a:dk2>
        <a:srgbClr val="0072C6"/>
      </a:dk2>
      <a:lt2>
        <a:srgbClr val="000000"/>
      </a:lt2>
      <a:accent1>
        <a:srgbClr val="107C10"/>
      </a:accent1>
      <a:accent2>
        <a:srgbClr val="FFB9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6 Data-Platform-University Presentation Template_16x9_Light_v03.potx" id="{58B4A1CF-F085-4ABA-94CC-F0D900AA051D}" vid="{BA652E2E-C4C6-4AAC-8989-B1AE7A7E16E1}"/>
    </a:ext>
  </a:extLst>
</a:theme>
</file>

<file path=ppt/theme/theme3.xml><?xml version="1.0" encoding="utf-8"?>
<a:theme xmlns:a="http://schemas.openxmlformats.org/drawingml/2006/main" name="STB Conversations 2013">
  <a:themeElements>
    <a:clrScheme name="STB 2013 colors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DC3C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 defTabSz="932472" fontAlgn="base">
          <a:lnSpc>
            <a:spcPct val="90000"/>
          </a:lnSpc>
          <a:spcBef>
            <a:spcPct val="0"/>
          </a:spcBef>
          <a:spcAft>
            <a:spcPct val="0"/>
          </a:spcAft>
          <a:buFont typeface="Wingdings 3" panose="05040102010807070707" pitchFamily="18" charset="2"/>
          <a:buChar char="Æ"/>
          <a:defRPr sz="2000" b="1" dirty="0" err="1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2400"/>
          </a:spcAft>
          <a:buClr>
            <a:srgbClr val="A80000"/>
          </a:buClr>
          <a:defRPr dirty="0" smtClean="0">
            <a:solidFill>
              <a:srgbClr val="002050"/>
            </a:solidFill>
            <a:latin typeface="Segoe UI Black" panose="020B0A02040204020203" pitchFamily="34" charset="0"/>
            <a:ea typeface="Segoe UI Black" panose="020B0A02040204020203" pitchFamily="34" charset="0"/>
            <a:cs typeface="Segoe UI Black" panose="020B0A02040204020203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5-50031_June-2016_Machine_Learning_Analytics_Data_Science_Conference_Template">
  <a:themeElements>
    <a:clrScheme name="June 2016 Machine Learning ADS Conf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A80000"/>
      </a:accent1>
      <a:accent2>
        <a:srgbClr val="00188F"/>
      </a:accent2>
      <a:accent3>
        <a:srgbClr val="32145A"/>
      </a:accent3>
      <a:accent4>
        <a:srgbClr val="002050"/>
      </a:accent4>
      <a:accent5>
        <a:srgbClr val="008272"/>
      </a:accent5>
      <a:accent6>
        <a:srgbClr val="D83B01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une-2016_Machine_Learning_Analytics_Data_Science_Conference_Template.potx" id="{70BF1D1B-C620-461F-A1BC-E3A6603D20FA}" vid="{13D8E489-FDD9-4070-A269-587E7932F85C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athena xmlns="http://schemas.microsoft.com/edu/athena" version="0.1.4983.0">
  <media streamable="true" recordStart="0" recordEnd="112202" recordLength="112268" audioOnly="true" start="0" end="112202" audioFormat="{00001610-0000-0010-8000-00AA00389B71}" audioRate="44100" muted="false" volume="0.8" fadeIn="0" fadeOut="0" videoFormat="{34363248-0000-0010-8000-00AA00389B71}" videoRate="15" videoWidth="256" videoHeight="256"/>
</athena>
</file>

<file path=customXml/item2.xml><?xml version="1.0" encoding="utf-8"?>
<athena xmlns="http://schemas.microsoft.com/edu/athena" version="0.1.4983.0">
  <timings duration="112202"/>
</athena>
</file>

<file path=customXml/itemProps1.xml><?xml version="1.0" encoding="utf-8"?>
<ds:datastoreItem xmlns:ds="http://schemas.openxmlformats.org/officeDocument/2006/customXml" ds:itemID="{DC40E680-EDC3-42BE-8D46-BE22D051B5DD}">
  <ds:schemaRefs>
    <ds:schemaRef ds:uri="http://schemas.microsoft.com/edu/athena"/>
  </ds:schemaRefs>
</ds:datastoreItem>
</file>

<file path=customXml/itemProps2.xml><?xml version="1.0" encoding="utf-8"?>
<ds:datastoreItem xmlns:ds="http://schemas.openxmlformats.org/officeDocument/2006/customXml" ds:itemID="{3E47BFC5-3F2E-4857-886A-A9B565224E3A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35298</TotalTime>
  <Words>3874</Words>
  <Application>Microsoft Office PowerPoint</Application>
  <PresentationFormat>Widescreen</PresentationFormat>
  <Paragraphs>975</Paragraphs>
  <Slides>76</Slides>
  <Notes>57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76</vt:i4>
      </vt:variant>
    </vt:vector>
  </HeadingPairs>
  <TitlesOfParts>
    <vt:vector size="99" baseType="lpstr">
      <vt:lpstr>MS PGothic</vt:lpstr>
      <vt:lpstr>MS PGothic</vt:lpstr>
      <vt:lpstr>Arial</vt:lpstr>
      <vt:lpstr>Arial Narrow</vt:lpstr>
      <vt:lpstr>Calibri</vt:lpstr>
      <vt:lpstr>Calibri Light</vt:lpstr>
      <vt:lpstr>Cambria</vt:lpstr>
      <vt:lpstr>Consolas</vt:lpstr>
      <vt:lpstr>Courier New</vt:lpstr>
      <vt:lpstr>Segoe UI</vt:lpstr>
      <vt:lpstr>Segoe UI Black</vt:lpstr>
      <vt:lpstr>Segoe UI Light</vt:lpstr>
      <vt:lpstr>Segoe UI Semibold</vt:lpstr>
      <vt:lpstr>Segoe UI Semilight</vt:lpstr>
      <vt:lpstr>Times New Roman</vt:lpstr>
      <vt:lpstr>Wingdings</vt:lpstr>
      <vt:lpstr>Wingdings 3</vt:lpstr>
      <vt:lpstr>Office Theme</vt:lpstr>
      <vt:lpstr>7_FY15 Enterprise identity theme</vt:lpstr>
      <vt:lpstr>STB Conversations 2013</vt:lpstr>
      <vt:lpstr>5-50031_June-2016_Machine_Learning_Analytics_Data_Science_Conference_Template</vt:lpstr>
      <vt:lpstr>1_Office Theme</vt:lpstr>
      <vt:lpstr>2_Office Theme</vt:lpstr>
      <vt:lpstr>  Using R for Scalable Data Analytics: Single Machines to Spark Clusters</vt:lpstr>
      <vt:lpstr>Key learning objectives</vt:lpstr>
      <vt:lpstr>Tutorial Outline</vt:lpstr>
      <vt:lpstr>Introduction - Scaling your R scripts </vt:lpstr>
      <vt:lpstr>Introduction</vt:lpstr>
      <vt:lpstr>PowerPoint Presentation</vt:lpstr>
      <vt:lpstr>R adoption is on a Tear But there are several issues regarding scalability </vt:lpstr>
      <vt:lpstr>PowerPoint Presentation</vt:lpstr>
      <vt:lpstr>Hands-on Tutorials w/ Presentations  Part I:  SparkR and sparklyr [75 mins]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deployment using R-server operationalization services</vt:lpstr>
      <vt:lpstr>Deployment Turn R into Web Services easily; and consume them in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15 min break</vt:lpstr>
      <vt:lpstr>Hands-on Tutorials w/ Presentation  Part II: RevoScaleR [75 mins]</vt:lpstr>
      <vt:lpstr>PowerPoint Presentation</vt:lpstr>
      <vt:lpstr>R Server 9.0: scale-out R, Enterprise Class! </vt:lpstr>
      <vt:lpstr>Azure HDInsight + R Server: Managed Hadoop for Advanced Analytics in the Cloud  </vt:lpstr>
      <vt:lpstr>R Server Hadoop Architecture </vt:lpstr>
      <vt:lpstr>R Server on Hadoop/HDInsight scales to hundreds of nodes, billions of rows and terabytes of data  </vt:lpstr>
      <vt:lpstr>Typical advanced analytics lifecycle</vt:lpstr>
      <vt:lpstr>Airline Arrival Delay Prediction Demo</vt:lpstr>
      <vt:lpstr>Airline data set</vt:lpstr>
      <vt:lpstr>Weather data set</vt:lpstr>
      <vt:lpstr>Provisioning a cluster with R Server</vt:lpstr>
      <vt:lpstr>Scaling a cluster</vt:lpstr>
      <vt:lpstr>Clean and Join using SparkR in R Server</vt:lpstr>
      <vt:lpstr>Train, Score, and Evaluate using R Server</vt:lpstr>
      <vt:lpstr>Publish Web Service from R</vt:lpstr>
      <vt:lpstr>Demo Technologies Review</vt:lpstr>
      <vt:lpstr>PowerPoint Presentation</vt:lpstr>
      <vt:lpstr>Learning Curve</vt:lpstr>
      <vt:lpstr>PowerPoint Presentation</vt:lpstr>
      <vt:lpstr>PowerPoint Presentation</vt:lpstr>
      <vt:lpstr>PowerPoint Presentation</vt:lpstr>
      <vt:lpstr>Dynamic Sampling</vt:lpstr>
      <vt:lpstr>Dynamic Scoring</vt:lpstr>
      <vt:lpstr>Demo</vt:lpstr>
      <vt:lpstr>PowerPoint Presentation</vt:lpstr>
      <vt:lpstr>PowerPoint Presentation</vt:lpstr>
      <vt:lpstr>Airline Flight Delay: varying cardinality</vt:lpstr>
      <vt:lpstr>PowerPoint Presentation</vt:lpstr>
      <vt:lpstr>Tuning Boosted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Options for Scaling R Scripts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</vt:lpstr>
      <vt:lpstr>PowerPoint Presentation</vt:lpstr>
      <vt:lpstr>Backups</vt:lpstr>
      <vt:lpstr>Parallelized &amp; Distributed Analytics </vt:lpstr>
      <vt:lpstr>Portable across multiple platforms </vt:lpstr>
      <vt:lpstr>ScaleR: parallel + Big Data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KDD Tutorial</dc:title>
  <dc:creator>Katherine Zhao</dc:creator>
  <cp:lastModifiedBy>Katherine Zhao</cp:lastModifiedBy>
  <cp:revision>2192</cp:revision>
  <cp:lastPrinted>2017-03-07T18:28:44Z</cp:lastPrinted>
  <dcterms:created xsi:type="dcterms:W3CDTF">2016-06-20T13:42:40Z</dcterms:created>
  <dcterms:modified xsi:type="dcterms:W3CDTF">2017-05-05T20:13:49Z</dcterms:modified>
</cp:coreProperties>
</file>